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5" r:id="rId21"/>
    <p:sldId id="277" r:id="rId22"/>
    <p:sldId id="276" r:id="rId23"/>
    <p:sldId id="279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9C1FB-D2DF-4D74-A270-9EF115AAF48B}" type="datetimeFigureOut">
              <a:rPr lang="hr-HR" smtClean="0"/>
              <a:pPr/>
              <a:t>8.11.2014.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5791B-9726-4C82-8A08-C69C5A49E7B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9FAFAAE-C496-445A-BACE-338A311BC54C}" type="datetimeFigureOut">
              <a:rPr lang="hr-HR" smtClean="0"/>
              <a:pPr/>
              <a:t>8.11.2014.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FE9437C-A909-4FF8-A1F4-731CB8AC66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FAAE-C496-445A-BACE-338A311BC54C}" type="datetimeFigureOut">
              <a:rPr lang="hr-HR" smtClean="0"/>
              <a:pPr/>
              <a:t>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437C-A909-4FF8-A1F4-731CB8AC66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FAAE-C496-445A-BACE-338A311BC54C}" type="datetimeFigureOut">
              <a:rPr lang="hr-HR" smtClean="0"/>
              <a:pPr/>
              <a:t>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437C-A909-4FF8-A1F4-731CB8AC66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9FAFAAE-C496-445A-BACE-338A311BC54C}" type="datetimeFigureOut">
              <a:rPr lang="hr-HR" smtClean="0"/>
              <a:pPr/>
              <a:t>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437C-A909-4FF8-A1F4-731CB8AC66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9FAFAAE-C496-445A-BACE-338A311BC54C}" type="datetimeFigureOut">
              <a:rPr lang="hr-HR" smtClean="0"/>
              <a:pPr/>
              <a:t>8.11.2014.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FE9437C-A909-4FF8-A1F4-731CB8AC66B9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9FAFAAE-C496-445A-BACE-338A311BC54C}" type="datetimeFigureOut">
              <a:rPr lang="hr-HR" smtClean="0"/>
              <a:pPr/>
              <a:t>8.11.2014.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FE9437C-A909-4FF8-A1F4-731CB8AC66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9FAFAAE-C496-445A-BACE-338A311BC54C}" type="datetimeFigureOut">
              <a:rPr lang="hr-HR" smtClean="0"/>
              <a:pPr/>
              <a:t>8.11.2014.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FE9437C-A909-4FF8-A1F4-731CB8AC66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FAAE-C496-445A-BACE-338A311BC54C}" type="datetimeFigureOut">
              <a:rPr lang="hr-HR" smtClean="0"/>
              <a:pPr/>
              <a:t>8.11.2014.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437C-A909-4FF8-A1F4-731CB8AC66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9FAFAAE-C496-445A-BACE-338A311BC54C}" type="datetimeFigureOut">
              <a:rPr lang="hr-HR" smtClean="0"/>
              <a:pPr/>
              <a:t>8.11.2014.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FE9437C-A909-4FF8-A1F4-731CB8AC66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9FAFAAE-C496-445A-BACE-338A311BC54C}" type="datetimeFigureOut">
              <a:rPr lang="hr-HR" smtClean="0"/>
              <a:pPr/>
              <a:t>8.11.2014.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FE9437C-A909-4FF8-A1F4-731CB8AC66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9FAFAAE-C496-445A-BACE-338A311BC54C}" type="datetimeFigureOut">
              <a:rPr lang="hr-HR" smtClean="0"/>
              <a:pPr/>
              <a:t>8.11.2014.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FE9437C-A909-4FF8-A1F4-731CB8AC66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9FAFAAE-C496-445A-BACE-338A311BC54C}" type="datetimeFigureOut">
              <a:rPr lang="hr-HR" smtClean="0"/>
              <a:pPr/>
              <a:t>8.11.2014.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FE9437C-A909-4FF8-A1F4-731CB8AC66B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hr/url?sa=i&amp;rct=j&amp;q=&amp;esrc=s&amp;source=images&amp;cd=&amp;ved=0CAcQjRw&amp;url=http://www.latiumfigures.info/numbers-1-10/index.htm&amp;ei=Aq5XVP7aEcLiO__ogOgI&amp;bvm=bv.78677474,d.ZWU&amp;psig=AFQjCNEBC8-z8Wsa4gFnhX_YWXdWU06Pcw&amp;ust=141511870125558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yVrkHakTm0" TargetMode="External"/><Relationship Id="rId2" Type="http://schemas.openxmlformats.org/officeDocument/2006/relationships/hyperlink" Target="http://www.youtube.com/watch?v=15sLPp0YvQ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548680"/>
            <a:ext cx="8062912" cy="1440160"/>
          </a:xfrm>
        </p:spPr>
        <p:txBody>
          <a:bodyPr>
            <a:noAutofit/>
          </a:bodyPr>
          <a:lstStyle/>
          <a:p>
            <a:pPr algn="ctr"/>
            <a:r>
              <a:rPr lang="hr-HR" sz="9600" dirty="0" smtClean="0">
                <a:solidFill>
                  <a:schemeClr val="accent1">
                    <a:lumMod val="75000"/>
                  </a:schemeClr>
                </a:solidFill>
              </a:rPr>
              <a:t>BROJEVI</a:t>
            </a:r>
            <a:endParaRPr lang="hr-HR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rc_mi" descr="http://uciteljicaljilja.files.wordpress.com/2012/10/slagalica-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88840"/>
            <a:ext cx="511256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827584" y="1052735"/>
          <a:ext cx="7488832" cy="489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790"/>
                <a:gridCol w="2606131"/>
                <a:gridCol w="1046933"/>
                <a:gridCol w="3001978"/>
              </a:tblGrid>
              <a:tr h="426704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556135">
                <a:tc>
                  <a:txBody>
                    <a:bodyPr/>
                    <a:lstStyle/>
                    <a:p>
                      <a:r>
                        <a:rPr lang="hr-HR" dirty="0" smtClean="0"/>
                        <a:t>10.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decimus, 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centesimus, 3</a:t>
                      </a:r>
                    </a:p>
                  </a:txBody>
                  <a:tcPr/>
                </a:tc>
              </a:tr>
              <a:tr h="434856">
                <a:tc>
                  <a:txBody>
                    <a:bodyPr/>
                    <a:lstStyle/>
                    <a:p>
                      <a:r>
                        <a:rPr lang="hr-HR" dirty="0" smtClean="0"/>
                        <a:t>20.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vicesimus, 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ducentesimus, 3</a:t>
                      </a:r>
                      <a:endParaRPr lang="hr-HR" dirty="0"/>
                    </a:p>
                  </a:txBody>
                  <a:tcPr/>
                </a:tc>
              </a:tr>
              <a:tr h="434856">
                <a:tc>
                  <a:txBody>
                    <a:bodyPr/>
                    <a:lstStyle/>
                    <a:p>
                      <a:r>
                        <a:rPr lang="hr-HR" dirty="0" smtClean="0"/>
                        <a:t>30.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tricesimus, 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300.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trecentesimus, 3</a:t>
                      </a:r>
                      <a:endParaRPr lang="hr-HR" dirty="0"/>
                    </a:p>
                  </a:txBody>
                  <a:tcPr/>
                </a:tc>
              </a:tr>
              <a:tr h="434856">
                <a:tc>
                  <a:txBody>
                    <a:bodyPr/>
                    <a:lstStyle/>
                    <a:p>
                      <a:r>
                        <a:rPr lang="hr-HR" dirty="0" smtClean="0"/>
                        <a:t>40.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quadragesimus, 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400.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quadringentesimus, 3</a:t>
                      </a:r>
                      <a:endParaRPr lang="hr-HR" dirty="0"/>
                    </a:p>
                  </a:txBody>
                  <a:tcPr/>
                </a:tc>
              </a:tr>
              <a:tr h="434856">
                <a:tc>
                  <a:txBody>
                    <a:bodyPr/>
                    <a:lstStyle/>
                    <a:p>
                      <a:r>
                        <a:rPr lang="hr-HR" dirty="0" smtClean="0"/>
                        <a:t>50.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quinquagesimus, 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500.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quingentesimus, 3</a:t>
                      </a:r>
                      <a:endParaRPr lang="hr-HR" dirty="0"/>
                    </a:p>
                  </a:txBody>
                  <a:tcPr/>
                </a:tc>
              </a:tr>
              <a:tr h="434856">
                <a:tc>
                  <a:txBody>
                    <a:bodyPr/>
                    <a:lstStyle/>
                    <a:p>
                      <a:r>
                        <a:rPr lang="hr-HR" dirty="0" smtClean="0"/>
                        <a:t>60.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sexagesimus, 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600.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sescentesimus, 3</a:t>
                      </a:r>
                      <a:endParaRPr lang="hr-HR" dirty="0"/>
                    </a:p>
                  </a:txBody>
                  <a:tcPr/>
                </a:tc>
              </a:tr>
              <a:tr h="434856">
                <a:tc>
                  <a:txBody>
                    <a:bodyPr/>
                    <a:lstStyle/>
                    <a:p>
                      <a:r>
                        <a:rPr lang="hr-HR" dirty="0" smtClean="0"/>
                        <a:t>70.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septuagesimus, 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700.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septingentesimus, 3</a:t>
                      </a:r>
                      <a:endParaRPr lang="hr-HR" dirty="0"/>
                    </a:p>
                  </a:txBody>
                  <a:tcPr/>
                </a:tc>
              </a:tr>
              <a:tr h="434856">
                <a:tc>
                  <a:txBody>
                    <a:bodyPr/>
                    <a:lstStyle/>
                    <a:p>
                      <a:r>
                        <a:rPr lang="hr-HR" dirty="0" smtClean="0"/>
                        <a:t>80.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octogesimus, 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800.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octingentesimus, 3</a:t>
                      </a:r>
                      <a:endParaRPr lang="hr-HR" dirty="0"/>
                    </a:p>
                  </a:txBody>
                  <a:tcPr/>
                </a:tc>
              </a:tr>
              <a:tr h="434856">
                <a:tc>
                  <a:txBody>
                    <a:bodyPr/>
                    <a:lstStyle/>
                    <a:p>
                      <a:r>
                        <a:rPr lang="hr-HR" dirty="0" smtClean="0"/>
                        <a:t>90.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nonagesimus, 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900..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nongentesimus, 3</a:t>
                      </a:r>
                      <a:endParaRPr lang="hr-HR" dirty="0"/>
                    </a:p>
                  </a:txBody>
                  <a:tcPr/>
                </a:tc>
              </a:tr>
              <a:tr h="434856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1000.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millesimus, 3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 fontScale="97500"/>
          </a:bodyPr>
          <a:lstStyle/>
          <a:p>
            <a:pPr marL="457200" indent="-457200"/>
            <a:r>
              <a:rPr lang="hr-HR" sz="2500" dirty="0" smtClean="0">
                <a:solidFill>
                  <a:schemeClr val="accent6">
                    <a:lumMod val="50000"/>
                  </a:schemeClr>
                </a:solidFill>
              </a:rPr>
              <a:t>redni brojevi se dekliniraju poput pridjeva na –us, -a, -um</a:t>
            </a:r>
          </a:p>
          <a:p>
            <a:pPr marL="457200" indent="-457200"/>
            <a:r>
              <a:rPr lang="hr-HR" sz="2500" dirty="0" smtClean="0">
                <a:solidFill>
                  <a:schemeClr val="accent6">
                    <a:lumMod val="50000"/>
                  </a:schemeClr>
                </a:solidFill>
              </a:rPr>
              <a:t>kod izricanja godina u latinskom jeziku svi su brojevi redni:</a:t>
            </a:r>
            <a:endParaRPr lang="hr-H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None/>
            </a:pPr>
            <a:r>
              <a:rPr lang="hr-HR" sz="2500" i="1" dirty="0" smtClean="0">
                <a:solidFill>
                  <a:schemeClr val="accent6">
                    <a:lumMod val="50000"/>
                  </a:schemeClr>
                </a:solidFill>
              </a:rPr>
              <a:t>Romani urbem anno </a:t>
            </a:r>
            <a:r>
              <a:rPr lang="hr-HR" sz="2500" i="1" u="sng" dirty="0" smtClean="0">
                <a:solidFill>
                  <a:schemeClr val="accent6">
                    <a:lumMod val="50000"/>
                  </a:schemeClr>
                </a:solidFill>
              </a:rPr>
              <a:t>septingentesimo quinquagesimo tertio </a:t>
            </a:r>
            <a:r>
              <a:rPr lang="hr-HR" sz="2500" i="1" dirty="0" smtClean="0">
                <a:solidFill>
                  <a:schemeClr val="accent6">
                    <a:lumMod val="50000"/>
                  </a:schemeClr>
                </a:solidFill>
              </a:rPr>
              <a:t>ante Christum natum condiderunt.</a:t>
            </a:r>
            <a:endParaRPr lang="hr-HR" sz="28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None/>
            </a:pP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Rimljani su osnovali grad godine 753. pr. Kr.</a:t>
            </a:r>
          </a:p>
        </p:txBody>
      </p:sp>
      <p:pic>
        <p:nvPicPr>
          <p:cNvPr id="6" name="Picture 5" descr="http://upload.wikimedia.org/wikipedia/commons/6/6a/She-wolf_suckles_Romulus_and_Remu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429000"/>
            <a:ext cx="37444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hr-HR" sz="3200" i="1" dirty="0" smtClean="0">
                <a:solidFill>
                  <a:schemeClr val="accent6">
                    <a:lumMod val="50000"/>
                  </a:schemeClr>
                </a:solidFill>
              </a:rPr>
              <a:t>Quota hora est? </a:t>
            </a:r>
            <a:r>
              <a:rPr lang="hr-HR" sz="3200" i="1" u="sng" dirty="0" smtClean="0">
                <a:solidFill>
                  <a:schemeClr val="accent6">
                    <a:lumMod val="50000"/>
                  </a:schemeClr>
                </a:solidFill>
              </a:rPr>
              <a:t>Septima</a:t>
            </a:r>
            <a:r>
              <a:rPr lang="hr-HR" sz="3200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hr-HR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None/>
            </a:pP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Koliko je sati? Sedam.</a:t>
            </a:r>
          </a:p>
          <a:p>
            <a:pPr marL="457200" indent="-457200">
              <a:buNone/>
            </a:pPr>
            <a:endParaRPr lang="hr-HR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None/>
            </a:pPr>
            <a:endParaRPr lang="hr-HR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None/>
            </a:pPr>
            <a:endParaRPr lang="hr-HR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None/>
            </a:pPr>
            <a:endParaRPr lang="hr-HR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None/>
            </a:pPr>
            <a:endParaRPr lang="hr-HR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None/>
            </a:pPr>
            <a:endParaRPr lang="hr-HR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/>
            <a:r>
              <a:rPr lang="hr-HR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2400" dirty="0" smtClean="0">
                <a:solidFill>
                  <a:schemeClr val="accent6">
                    <a:lumMod val="50000"/>
                  </a:schemeClr>
                </a:solidFill>
              </a:rPr>
              <a:t>u lat. jeziku na pitanje: Koliko je sati? odgovara se rednim brojem, a ne glavnim kao u hrvatskom jeziku</a:t>
            </a:r>
            <a:endParaRPr lang="hr-HR" sz="2400" dirty="0"/>
          </a:p>
        </p:txBody>
      </p:sp>
      <p:pic>
        <p:nvPicPr>
          <p:cNvPr id="6" name="irc_mi" descr="http://upload.wikimedia.org/wikipedia/commons/thumb/9/91/BiberachUlmerTor060408_P1040527.jpg/193px-BiberachUlmerTor060408_P10405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36724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715200" cy="1399032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DIJELNI BROJEVI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3568" y="1628800"/>
          <a:ext cx="793122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50"/>
                <a:gridCol w="1568309"/>
                <a:gridCol w="2117217"/>
                <a:gridCol w="2274048"/>
              </a:tblGrid>
              <a:tr h="363136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63136">
                <a:tc>
                  <a:txBody>
                    <a:bodyPr/>
                    <a:lstStyle/>
                    <a:p>
                      <a:r>
                        <a:rPr lang="hr-HR" b="1" dirty="0" smtClean="0"/>
                        <a:t>singuli, -ae, a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 jedan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undeni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po jedanaest</a:t>
                      </a:r>
                    </a:p>
                  </a:txBody>
                  <a:tcPr/>
                </a:tc>
              </a:tr>
              <a:tr h="363136">
                <a:tc>
                  <a:txBody>
                    <a:bodyPr/>
                    <a:lstStyle/>
                    <a:p>
                      <a:r>
                        <a:rPr lang="hr-HR" b="1" dirty="0" smtClean="0"/>
                        <a:t>bini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 dva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viceni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 dvadeset</a:t>
                      </a:r>
                      <a:endParaRPr lang="hr-HR" dirty="0"/>
                    </a:p>
                  </a:txBody>
                  <a:tcPr/>
                </a:tc>
              </a:tr>
              <a:tr h="363136">
                <a:tc>
                  <a:txBody>
                    <a:bodyPr/>
                    <a:lstStyle/>
                    <a:p>
                      <a:r>
                        <a:rPr lang="hr-HR" b="1" dirty="0" smtClean="0"/>
                        <a:t>terni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 tri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triceni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 trideset</a:t>
                      </a:r>
                      <a:endParaRPr lang="hr-HR" dirty="0"/>
                    </a:p>
                  </a:txBody>
                  <a:tcPr/>
                </a:tc>
              </a:tr>
              <a:tr h="363136">
                <a:tc>
                  <a:txBody>
                    <a:bodyPr/>
                    <a:lstStyle/>
                    <a:p>
                      <a:r>
                        <a:rPr lang="hr-HR" b="1" dirty="0" smtClean="0"/>
                        <a:t>quaterni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 četiri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quadrageni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 četrdeset</a:t>
                      </a:r>
                      <a:endParaRPr lang="hr-HR" dirty="0"/>
                    </a:p>
                  </a:txBody>
                  <a:tcPr/>
                </a:tc>
              </a:tr>
              <a:tr h="363136">
                <a:tc>
                  <a:txBody>
                    <a:bodyPr/>
                    <a:lstStyle/>
                    <a:p>
                      <a:r>
                        <a:rPr lang="hr-HR" b="1" dirty="0" smtClean="0"/>
                        <a:t>quini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 pet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quinquageni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 pedeset</a:t>
                      </a:r>
                      <a:endParaRPr lang="hr-HR" dirty="0"/>
                    </a:p>
                  </a:txBody>
                  <a:tcPr/>
                </a:tc>
              </a:tr>
              <a:tr h="363136">
                <a:tc>
                  <a:txBody>
                    <a:bodyPr/>
                    <a:lstStyle/>
                    <a:p>
                      <a:r>
                        <a:rPr lang="hr-HR" b="1" dirty="0" smtClean="0"/>
                        <a:t>seni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 šest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sexageni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 šezdeset</a:t>
                      </a:r>
                      <a:endParaRPr lang="hr-HR" dirty="0"/>
                    </a:p>
                  </a:txBody>
                  <a:tcPr/>
                </a:tc>
              </a:tr>
              <a:tr h="363136">
                <a:tc>
                  <a:txBody>
                    <a:bodyPr/>
                    <a:lstStyle/>
                    <a:p>
                      <a:r>
                        <a:rPr lang="hr-HR" b="1" dirty="0" smtClean="0"/>
                        <a:t>septeni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 sedam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septuageni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 sedamdeset</a:t>
                      </a:r>
                      <a:endParaRPr lang="hr-HR" dirty="0"/>
                    </a:p>
                  </a:txBody>
                  <a:tcPr/>
                </a:tc>
              </a:tr>
              <a:tr h="363136">
                <a:tc>
                  <a:txBody>
                    <a:bodyPr/>
                    <a:lstStyle/>
                    <a:p>
                      <a:r>
                        <a:rPr lang="hr-HR" b="1" dirty="0" smtClean="0"/>
                        <a:t>octoni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 osam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octogeni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 osamdeset</a:t>
                      </a:r>
                      <a:endParaRPr lang="hr-HR" dirty="0"/>
                    </a:p>
                  </a:txBody>
                  <a:tcPr/>
                </a:tc>
              </a:tr>
              <a:tr h="363136">
                <a:tc>
                  <a:txBody>
                    <a:bodyPr/>
                    <a:lstStyle/>
                    <a:p>
                      <a:r>
                        <a:rPr lang="hr-HR" b="1" dirty="0" smtClean="0"/>
                        <a:t>noveni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 devet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nonageni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 devedeset</a:t>
                      </a:r>
                      <a:endParaRPr lang="hr-HR" dirty="0"/>
                    </a:p>
                  </a:txBody>
                  <a:tcPr/>
                </a:tc>
              </a:tr>
              <a:tr h="363136">
                <a:tc>
                  <a:txBody>
                    <a:bodyPr/>
                    <a:lstStyle/>
                    <a:p>
                      <a:r>
                        <a:rPr lang="hr-HR" b="1" dirty="0" smtClean="0"/>
                        <a:t>deni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 deset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centeni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 sto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3240360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002060"/>
                </a:solidFill>
              </a:rPr>
              <a:t>dijelni brojevi imaju samo plural</a:t>
            </a:r>
          </a:p>
          <a:p>
            <a:r>
              <a:rPr lang="hr-HR" sz="2400" dirty="0" smtClean="0">
                <a:solidFill>
                  <a:srgbClr val="002060"/>
                </a:solidFill>
              </a:rPr>
              <a:t>dekliniraju se kao pridjevi na –us, -a, -um</a:t>
            </a:r>
          </a:p>
          <a:p>
            <a:endParaRPr lang="hr-HR" sz="2400" dirty="0" smtClean="0">
              <a:solidFill>
                <a:srgbClr val="002060"/>
              </a:solidFill>
            </a:endParaRPr>
          </a:p>
          <a:p>
            <a:r>
              <a:rPr lang="hr-HR" sz="2400" dirty="0" smtClean="0">
                <a:solidFill>
                  <a:srgbClr val="002060"/>
                </a:solidFill>
              </a:rPr>
              <a:t>Hominibus </a:t>
            </a:r>
            <a:r>
              <a:rPr lang="hr-HR" sz="2400" u="sng" dirty="0" smtClean="0">
                <a:solidFill>
                  <a:srgbClr val="002060"/>
                </a:solidFill>
              </a:rPr>
              <a:t>quinque canes </a:t>
            </a:r>
            <a:r>
              <a:rPr lang="hr-HR" sz="2400" dirty="0" smtClean="0">
                <a:solidFill>
                  <a:srgbClr val="002060"/>
                </a:solidFill>
              </a:rPr>
              <a:t>dati sunt. Ljudima je dano </a:t>
            </a:r>
            <a:r>
              <a:rPr lang="hr-HR" sz="2400" u="sng" dirty="0" smtClean="0">
                <a:solidFill>
                  <a:srgbClr val="002060"/>
                </a:solidFill>
              </a:rPr>
              <a:t>pet</a:t>
            </a:r>
            <a:r>
              <a:rPr lang="hr-HR" sz="2400" dirty="0" smtClean="0">
                <a:solidFill>
                  <a:srgbClr val="002060"/>
                </a:solidFill>
              </a:rPr>
              <a:t> pasa.</a:t>
            </a:r>
          </a:p>
          <a:p>
            <a:r>
              <a:rPr lang="hr-HR" sz="2400" dirty="0" smtClean="0">
                <a:solidFill>
                  <a:srgbClr val="002060"/>
                </a:solidFill>
              </a:rPr>
              <a:t>Hominibus </a:t>
            </a:r>
            <a:r>
              <a:rPr lang="hr-HR" sz="2400" u="sng" dirty="0" smtClean="0">
                <a:solidFill>
                  <a:srgbClr val="002060"/>
                </a:solidFill>
              </a:rPr>
              <a:t>quini </a:t>
            </a:r>
            <a:r>
              <a:rPr lang="hr-HR" sz="2400" u="sng" dirty="0" smtClean="0">
                <a:solidFill>
                  <a:srgbClr val="002060"/>
                </a:solidFill>
              </a:rPr>
              <a:t>canes </a:t>
            </a:r>
            <a:r>
              <a:rPr lang="hr-HR" sz="2400" dirty="0" smtClean="0">
                <a:solidFill>
                  <a:srgbClr val="002060"/>
                </a:solidFill>
              </a:rPr>
              <a:t>dati sunt. Ljudima je dano </a:t>
            </a:r>
            <a:r>
              <a:rPr lang="hr-HR" sz="2400" u="sng" dirty="0" smtClean="0">
                <a:solidFill>
                  <a:srgbClr val="002060"/>
                </a:solidFill>
              </a:rPr>
              <a:t>po pet </a:t>
            </a:r>
            <a:r>
              <a:rPr lang="hr-HR" sz="2400" dirty="0" smtClean="0">
                <a:solidFill>
                  <a:srgbClr val="002060"/>
                </a:solidFill>
              </a:rPr>
              <a:t>pasa. (tj. svakome od njih pet)</a:t>
            </a:r>
          </a:p>
          <a:p>
            <a:endParaRPr lang="hr-HR" dirty="0" smtClean="0">
              <a:solidFill>
                <a:srgbClr val="002060"/>
              </a:solidFill>
            </a:endParaRPr>
          </a:p>
          <a:p>
            <a:endParaRPr lang="hr-HR" dirty="0" smtClean="0">
              <a:solidFill>
                <a:srgbClr val="002060"/>
              </a:solidFill>
            </a:endParaRPr>
          </a:p>
          <a:p>
            <a:endParaRPr lang="hr-HR" dirty="0" smtClean="0">
              <a:solidFill>
                <a:srgbClr val="002060"/>
              </a:solidFill>
            </a:endParaRPr>
          </a:p>
          <a:p>
            <a:endParaRPr lang="hr-HR" dirty="0" smtClean="0">
              <a:solidFill>
                <a:srgbClr val="002060"/>
              </a:solidFill>
            </a:endParaRPr>
          </a:p>
          <a:p>
            <a:endParaRPr lang="hr-HR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hr-HR" dirty="0" smtClean="0">
              <a:solidFill>
                <a:srgbClr val="002060"/>
              </a:solidFill>
            </a:endParaRPr>
          </a:p>
        </p:txBody>
      </p:sp>
      <p:pic>
        <p:nvPicPr>
          <p:cNvPr id="5" name="irc_mi" descr="http://www.latvijascentrs.lv/data/images/gallery/aktiva%20atputa/Forsteri%20VTA%20karte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645024"/>
            <a:ext cx="40513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139136" cy="1399032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PRILOŽNI BROJEVI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27584" y="1628800"/>
          <a:ext cx="7272808" cy="4149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656184"/>
                <a:gridCol w="1872208"/>
                <a:gridCol w="2016224"/>
              </a:tblGrid>
              <a:tr h="377189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hr-HR" b="1" dirty="0" smtClean="0"/>
                        <a:t>semel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jedanput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undecies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jedanaest puta</a:t>
                      </a:r>
                      <a:endParaRPr lang="hr-HR" dirty="0"/>
                    </a:p>
                  </a:txBody>
                  <a:tcPr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hr-HR" b="1" dirty="0" smtClean="0"/>
                        <a:t>bis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dvaput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vicies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dvadeset puta</a:t>
                      </a:r>
                      <a:endParaRPr lang="hr-HR" dirty="0"/>
                    </a:p>
                  </a:txBody>
                  <a:tcPr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hr-HR" b="1" dirty="0" smtClean="0"/>
                        <a:t>ter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triput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tricies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trideset puta</a:t>
                      </a:r>
                      <a:endParaRPr lang="hr-HR" dirty="0"/>
                    </a:p>
                  </a:txBody>
                  <a:tcPr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hr-HR" b="1" dirty="0" smtClean="0"/>
                        <a:t>quater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četiri puta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quadragies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četrdeset</a:t>
                      </a:r>
                      <a:r>
                        <a:rPr lang="hr-HR" baseline="0" dirty="0" smtClean="0"/>
                        <a:t> puta</a:t>
                      </a:r>
                      <a:endParaRPr lang="hr-HR" dirty="0"/>
                    </a:p>
                  </a:txBody>
                  <a:tcPr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hr-HR" b="1" dirty="0" smtClean="0"/>
                        <a:t>quinquies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pet puta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quinquagies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pedeset puta</a:t>
                      </a:r>
                      <a:endParaRPr lang="hr-HR" dirty="0"/>
                    </a:p>
                  </a:txBody>
                  <a:tcPr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hr-HR" b="1" dirty="0" smtClean="0"/>
                        <a:t>sexies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šest puta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sexagies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šezdeset puta</a:t>
                      </a:r>
                      <a:endParaRPr lang="hr-HR" dirty="0"/>
                    </a:p>
                  </a:txBody>
                  <a:tcPr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hr-HR" b="1" dirty="0" smtClean="0"/>
                        <a:t>septies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sedam puta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septuagies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sedamdeset puta</a:t>
                      </a:r>
                      <a:endParaRPr lang="hr-HR" dirty="0"/>
                    </a:p>
                  </a:txBody>
                  <a:tcPr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hr-HR" b="1" dirty="0" smtClean="0"/>
                        <a:t>octies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osam puta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octogies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osamdeset</a:t>
                      </a:r>
                      <a:r>
                        <a:rPr lang="hr-HR" baseline="0" dirty="0" smtClean="0"/>
                        <a:t> puta</a:t>
                      </a:r>
                      <a:endParaRPr lang="hr-HR" dirty="0"/>
                    </a:p>
                  </a:txBody>
                  <a:tcPr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hr-HR" b="1" dirty="0" smtClean="0"/>
                        <a:t>novies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devet puta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nonagies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devedeset puta</a:t>
                      </a:r>
                      <a:endParaRPr lang="hr-HR" dirty="0"/>
                    </a:p>
                  </a:txBody>
                  <a:tcPr/>
                </a:tc>
              </a:tr>
              <a:tr h="377189">
                <a:tc>
                  <a:txBody>
                    <a:bodyPr/>
                    <a:lstStyle/>
                    <a:p>
                      <a:r>
                        <a:rPr lang="hr-HR" b="1" dirty="0" smtClean="0"/>
                        <a:t>decies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deset puta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centies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sto puta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priložni se brojevi ne dekliniraju</a:t>
            </a:r>
          </a:p>
          <a:p>
            <a:pPr>
              <a:buNone/>
            </a:pPr>
            <a:r>
              <a:rPr lang="hr-HR" dirty="0" smtClean="0">
                <a:solidFill>
                  <a:srgbClr val="002060"/>
                </a:solidFill>
              </a:rPr>
              <a:t>	</a:t>
            </a:r>
            <a:r>
              <a:rPr lang="hr-HR" sz="2800" i="1" dirty="0" smtClean="0">
                <a:solidFill>
                  <a:srgbClr val="002060"/>
                </a:solidFill>
              </a:rPr>
              <a:t>Bis dat qui cito dat. </a:t>
            </a:r>
            <a:r>
              <a:rPr lang="hr-HR" sz="2800" dirty="0" smtClean="0">
                <a:solidFill>
                  <a:srgbClr val="002060"/>
                </a:solidFill>
              </a:rPr>
              <a:t>Dvaput daje tko brzo daje.</a:t>
            </a:r>
          </a:p>
          <a:p>
            <a:pPr>
              <a:buNone/>
            </a:pPr>
            <a:endParaRPr lang="hr-HR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hr-HR" b="1" dirty="0" smtClean="0">
                <a:solidFill>
                  <a:schemeClr val="tx2">
                    <a:lumMod val="10000"/>
                  </a:schemeClr>
                </a:solidFill>
              </a:rPr>
              <a:t>ZA ONE KOJI ŽELE ZNATI VIŠE!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latinska množidba:</a:t>
            </a:r>
          </a:p>
          <a:p>
            <a:pPr>
              <a:buNone/>
            </a:pPr>
            <a:r>
              <a:rPr lang="hr-HR" dirty="0" smtClean="0">
                <a:solidFill>
                  <a:srgbClr val="002060"/>
                </a:solidFill>
              </a:rPr>
              <a:t>		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PRILOŽNI × DIJELNI = GLAVNI</a:t>
            </a:r>
          </a:p>
          <a:p>
            <a:pPr marL="578358" indent="-514350">
              <a:buNone/>
            </a:pPr>
            <a:r>
              <a:rPr lang="hr-HR" dirty="0" smtClean="0">
                <a:solidFill>
                  <a:srgbClr val="002060"/>
                </a:solidFill>
              </a:rPr>
              <a:t>1. bis bina sunt quattuor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2 × 2 = 4</a:t>
            </a:r>
          </a:p>
          <a:p>
            <a:pPr marL="578358" indent="-514350">
              <a:buNone/>
            </a:pPr>
            <a:r>
              <a:rPr lang="hr-HR" dirty="0" smtClean="0">
                <a:solidFill>
                  <a:srgbClr val="002060"/>
                </a:solidFill>
              </a:rPr>
              <a:t>2. ter  quaterna sunt duodecim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3 × 4 = 12</a:t>
            </a:r>
          </a:p>
          <a:p>
            <a:pPr marL="578358" indent="-514350">
              <a:buNone/>
            </a:pPr>
            <a:r>
              <a:rPr lang="hr-HR" dirty="0" smtClean="0">
                <a:solidFill>
                  <a:srgbClr val="002060"/>
                </a:solidFill>
              </a:rPr>
              <a:t>3. quater dena sunt quadraginta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4 × 10 = 40</a:t>
            </a:r>
            <a:endParaRPr lang="hr-HR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Pravila za pisanje rimskih brojeva</a:t>
            </a:r>
            <a:r>
              <a:rPr lang="hr-HR" sz="3200" dirty="0" smtClean="0"/>
              <a:t/>
            </a:r>
            <a:br>
              <a:rPr lang="hr-HR" sz="3200" dirty="0" smtClean="0"/>
            </a:br>
            <a:endParaRPr lang="hr-HR" sz="3200" dirty="0"/>
          </a:p>
        </p:txBody>
      </p:sp>
      <p:pic>
        <p:nvPicPr>
          <p:cNvPr id="4" name="irc_mi" descr="http://www.latiumfigures.info/images/latin-numbers-letters-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69847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412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r-HR" sz="2800" dirty="0" smtClean="0">
                <a:solidFill>
                  <a:srgbClr val="002060"/>
                </a:solidFill>
              </a:rPr>
              <a:t>znamenke rimskih brojeva (</a:t>
            </a:r>
            <a:r>
              <a:rPr lang="hr-HR" sz="2800" b="1" dirty="0" smtClean="0">
                <a:solidFill>
                  <a:srgbClr val="002060"/>
                </a:solidFill>
              </a:rPr>
              <a:t>I</a:t>
            </a:r>
            <a:r>
              <a:rPr lang="hr-HR" sz="2800" dirty="0" smtClean="0">
                <a:solidFill>
                  <a:srgbClr val="002060"/>
                </a:solidFill>
              </a:rPr>
              <a:t>, </a:t>
            </a:r>
            <a:r>
              <a:rPr lang="hr-HR" sz="2800" b="1" dirty="0" smtClean="0">
                <a:solidFill>
                  <a:srgbClr val="002060"/>
                </a:solidFill>
              </a:rPr>
              <a:t>V</a:t>
            </a:r>
            <a:r>
              <a:rPr lang="hr-HR" sz="2800" dirty="0" smtClean="0">
                <a:solidFill>
                  <a:srgbClr val="002060"/>
                </a:solidFill>
              </a:rPr>
              <a:t>, </a:t>
            </a:r>
            <a:r>
              <a:rPr lang="hr-HR" sz="2800" b="1" dirty="0" smtClean="0">
                <a:solidFill>
                  <a:srgbClr val="002060"/>
                </a:solidFill>
              </a:rPr>
              <a:t>X</a:t>
            </a:r>
            <a:r>
              <a:rPr lang="hr-HR" sz="2800" dirty="0" smtClean="0">
                <a:solidFill>
                  <a:srgbClr val="002060"/>
                </a:solidFill>
              </a:rPr>
              <a:t>, </a:t>
            </a:r>
            <a:r>
              <a:rPr lang="hr-HR" sz="2800" b="1" dirty="0" smtClean="0">
                <a:solidFill>
                  <a:srgbClr val="002060"/>
                </a:solidFill>
              </a:rPr>
              <a:t>L</a:t>
            </a:r>
            <a:r>
              <a:rPr lang="hr-HR" sz="2800" dirty="0" smtClean="0">
                <a:solidFill>
                  <a:srgbClr val="002060"/>
                </a:solidFill>
              </a:rPr>
              <a:t>, </a:t>
            </a:r>
            <a:r>
              <a:rPr lang="hr-HR" sz="2800" b="1" dirty="0" smtClean="0">
                <a:solidFill>
                  <a:srgbClr val="002060"/>
                </a:solidFill>
              </a:rPr>
              <a:t>C</a:t>
            </a:r>
            <a:r>
              <a:rPr lang="hr-HR" sz="2800" dirty="0" smtClean="0">
                <a:solidFill>
                  <a:srgbClr val="002060"/>
                </a:solidFill>
              </a:rPr>
              <a:t>, </a:t>
            </a:r>
            <a:r>
              <a:rPr lang="hr-HR" sz="2800" b="1" dirty="0" smtClean="0">
                <a:solidFill>
                  <a:srgbClr val="002060"/>
                </a:solidFill>
              </a:rPr>
              <a:t>D</a:t>
            </a:r>
            <a:r>
              <a:rPr lang="hr-HR" sz="2800" dirty="0" smtClean="0">
                <a:solidFill>
                  <a:srgbClr val="002060"/>
                </a:solidFill>
              </a:rPr>
              <a:t> i </a:t>
            </a:r>
            <a:r>
              <a:rPr lang="hr-HR" sz="2800" b="1" dirty="0" smtClean="0">
                <a:solidFill>
                  <a:srgbClr val="002060"/>
                </a:solidFill>
              </a:rPr>
              <a:t>M</a:t>
            </a:r>
            <a:r>
              <a:rPr lang="hr-HR" sz="2800" dirty="0" smtClean="0">
                <a:solidFill>
                  <a:srgbClr val="002060"/>
                </a:solidFill>
              </a:rPr>
              <a:t>) imaju uvijek istu vrijednost neovisno o mjestu u broju gdje se nalaze</a:t>
            </a:r>
          </a:p>
          <a:p>
            <a:pPr lvl="0"/>
            <a:r>
              <a:rPr lang="hr-HR" sz="2800" dirty="0" smtClean="0">
                <a:solidFill>
                  <a:srgbClr val="002060"/>
                </a:solidFill>
              </a:rPr>
              <a:t>rimski brojevi se uvijek pišu (i čitaju) s lijeva na desno, od najveće do najmanje znamenke.</a:t>
            </a:r>
          </a:p>
          <a:p>
            <a:pPr lvl="0"/>
            <a:r>
              <a:rPr lang="hr-HR" sz="2800" dirty="0" smtClean="0">
                <a:solidFill>
                  <a:srgbClr val="002060"/>
                </a:solidFill>
              </a:rPr>
              <a:t>ako su znamenke napisane tako da desna nije veća od lijeve, onda se vrijednosti znamenki zbrajaju</a:t>
            </a:r>
          </a:p>
          <a:p>
            <a:pPr lvl="0"/>
            <a:r>
              <a:rPr lang="hr-HR" sz="2800" dirty="0" smtClean="0">
                <a:solidFill>
                  <a:srgbClr val="002060"/>
                </a:solidFill>
              </a:rPr>
              <a:t>ako je vrijednost lijeve znamenke manja od desne, onda se vrijednost lijeve znamenke oduzima od vrijednosti desne</a:t>
            </a:r>
          </a:p>
          <a:p>
            <a:pPr lvl="0"/>
            <a:r>
              <a:rPr lang="hr-HR" sz="2800" dirty="0" smtClean="0">
                <a:solidFill>
                  <a:srgbClr val="002060"/>
                </a:solidFill>
              </a:rPr>
              <a:t>znamenke </a:t>
            </a:r>
            <a:r>
              <a:rPr lang="hr-HR" sz="2800" b="1" dirty="0" smtClean="0">
                <a:solidFill>
                  <a:srgbClr val="002060"/>
                </a:solidFill>
              </a:rPr>
              <a:t>I</a:t>
            </a:r>
            <a:r>
              <a:rPr lang="hr-HR" sz="2800" dirty="0" smtClean="0">
                <a:solidFill>
                  <a:srgbClr val="002060"/>
                </a:solidFill>
              </a:rPr>
              <a:t>, </a:t>
            </a:r>
            <a:r>
              <a:rPr lang="hr-HR" sz="2800" b="1" dirty="0" smtClean="0">
                <a:solidFill>
                  <a:srgbClr val="002060"/>
                </a:solidFill>
              </a:rPr>
              <a:t>X</a:t>
            </a:r>
            <a:r>
              <a:rPr lang="hr-HR" sz="2800" dirty="0" smtClean="0">
                <a:solidFill>
                  <a:srgbClr val="002060"/>
                </a:solidFill>
              </a:rPr>
              <a:t> i </a:t>
            </a:r>
            <a:r>
              <a:rPr lang="hr-HR" sz="2800" b="1" dirty="0" smtClean="0">
                <a:solidFill>
                  <a:srgbClr val="002060"/>
                </a:solidFill>
              </a:rPr>
              <a:t>C</a:t>
            </a:r>
            <a:r>
              <a:rPr lang="hr-HR" sz="2800" dirty="0" smtClean="0">
                <a:solidFill>
                  <a:srgbClr val="002060"/>
                </a:solidFill>
              </a:rPr>
              <a:t> smiju se uzastopce zapisati najviše tri puta (Na mnogim satovima s rimskim brojevima nalazimo </a:t>
            </a:r>
            <a:r>
              <a:rPr lang="hr-HR" sz="2800" b="1" dirty="0" smtClean="0">
                <a:solidFill>
                  <a:srgbClr val="002060"/>
                </a:solidFill>
              </a:rPr>
              <a:t>IIII</a:t>
            </a:r>
            <a:r>
              <a:rPr lang="hr-HR" sz="2800" dirty="0" smtClean="0">
                <a:solidFill>
                  <a:srgbClr val="002060"/>
                </a:solidFill>
              </a:rPr>
              <a:t> umjesto </a:t>
            </a:r>
            <a:r>
              <a:rPr lang="hr-HR" sz="2800" b="1" dirty="0" smtClean="0">
                <a:solidFill>
                  <a:srgbClr val="002060"/>
                </a:solidFill>
              </a:rPr>
              <a:t>IV</a:t>
            </a:r>
            <a:r>
              <a:rPr lang="hr-HR" sz="2800" dirty="0" smtClean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hr-HR" sz="2800" dirty="0" smtClean="0">
                <a:solidFill>
                  <a:srgbClr val="002060"/>
                </a:solidFill>
              </a:rPr>
              <a:t>znamenke </a:t>
            </a:r>
            <a:r>
              <a:rPr lang="hr-HR" sz="2800" b="1" dirty="0" smtClean="0">
                <a:solidFill>
                  <a:srgbClr val="002060"/>
                </a:solidFill>
              </a:rPr>
              <a:t>V</a:t>
            </a:r>
            <a:r>
              <a:rPr lang="hr-HR" sz="2800" dirty="0" smtClean="0">
                <a:solidFill>
                  <a:srgbClr val="002060"/>
                </a:solidFill>
              </a:rPr>
              <a:t>, </a:t>
            </a:r>
            <a:r>
              <a:rPr lang="hr-HR" sz="2800" b="1" dirty="0" smtClean="0">
                <a:solidFill>
                  <a:srgbClr val="002060"/>
                </a:solidFill>
              </a:rPr>
              <a:t>L</a:t>
            </a:r>
            <a:r>
              <a:rPr lang="hr-HR" sz="2800" dirty="0" smtClean="0">
                <a:solidFill>
                  <a:srgbClr val="002060"/>
                </a:solidFill>
              </a:rPr>
              <a:t> i </a:t>
            </a:r>
            <a:r>
              <a:rPr lang="hr-HR" sz="2800" b="1" dirty="0" smtClean="0">
                <a:solidFill>
                  <a:srgbClr val="002060"/>
                </a:solidFill>
              </a:rPr>
              <a:t>D</a:t>
            </a:r>
            <a:r>
              <a:rPr lang="hr-HR" sz="2800" dirty="0" smtClean="0">
                <a:solidFill>
                  <a:srgbClr val="002060"/>
                </a:solidFill>
              </a:rPr>
              <a:t> smiju se zapisati samo jednom</a:t>
            </a:r>
          </a:p>
          <a:p>
            <a:pPr lvl="0"/>
            <a:r>
              <a:rPr lang="hr-HR" sz="2800" dirty="0" smtClean="0">
                <a:solidFill>
                  <a:srgbClr val="002060"/>
                </a:solidFill>
              </a:rPr>
              <a:t>znamenka </a:t>
            </a:r>
            <a:r>
              <a:rPr lang="hr-HR" sz="2800" b="1" dirty="0" smtClean="0">
                <a:solidFill>
                  <a:srgbClr val="002060"/>
                </a:solidFill>
              </a:rPr>
              <a:t>I</a:t>
            </a:r>
            <a:r>
              <a:rPr lang="hr-HR" sz="2800" dirty="0" smtClean="0">
                <a:solidFill>
                  <a:srgbClr val="002060"/>
                </a:solidFill>
              </a:rPr>
              <a:t> smije se oduzimati samo od </a:t>
            </a:r>
            <a:r>
              <a:rPr lang="hr-HR" sz="2800" b="1" dirty="0" smtClean="0">
                <a:solidFill>
                  <a:srgbClr val="002060"/>
                </a:solidFill>
              </a:rPr>
              <a:t>V</a:t>
            </a:r>
            <a:r>
              <a:rPr lang="hr-HR" sz="2800" dirty="0" smtClean="0">
                <a:solidFill>
                  <a:srgbClr val="002060"/>
                </a:solidFill>
              </a:rPr>
              <a:t> i </a:t>
            </a:r>
            <a:r>
              <a:rPr lang="hr-HR" sz="2800" b="1" dirty="0" smtClean="0">
                <a:solidFill>
                  <a:srgbClr val="002060"/>
                </a:solidFill>
              </a:rPr>
              <a:t>X</a:t>
            </a:r>
            <a:r>
              <a:rPr lang="hr-HR" sz="2800" dirty="0" smtClean="0">
                <a:solidFill>
                  <a:srgbClr val="002060"/>
                </a:solidFill>
              </a:rPr>
              <a:t>, znamenka </a:t>
            </a:r>
            <a:r>
              <a:rPr lang="hr-HR" sz="2800" b="1" dirty="0" smtClean="0">
                <a:solidFill>
                  <a:srgbClr val="002060"/>
                </a:solidFill>
              </a:rPr>
              <a:t>X</a:t>
            </a:r>
            <a:r>
              <a:rPr lang="hr-HR" sz="2800" dirty="0" smtClean="0">
                <a:solidFill>
                  <a:srgbClr val="002060"/>
                </a:solidFill>
              </a:rPr>
              <a:t> samo od </a:t>
            </a:r>
            <a:r>
              <a:rPr lang="hr-HR" sz="2800" b="1" dirty="0" smtClean="0">
                <a:solidFill>
                  <a:srgbClr val="002060"/>
                </a:solidFill>
              </a:rPr>
              <a:t>L</a:t>
            </a:r>
            <a:r>
              <a:rPr lang="hr-HR" sz="2800" dirty="0" smtClean="0">
                <a:solidFill>
                  <a:srgbClr val="002060"/>
                </a:solidFill>
              </a:rPr>
              <a:t> i </a:t>
            </a:r>
            <a:r>
              <a:rPr lang="hr-HR" sz="2800" b="1" dirty="0" smtClean="0">
                <a:solidFill>
                  <a:srgbClr val="002060"/>
                </a:solidFill>
              </a:rPr>
              <a:t>C</a:t>
            </a:r>
            <a:r>
              <a:rPr lang="hr-HR" sz="2800" dirty="0" smtClean="0">
                <a:solidFill>
                  <a:srgbClr val="002060"/>
                </a:solidFill>
              </a:rPr>
              <a:t> a znamenka </a:t>
            </a:r>
            <a:r>
              <a:rPr lang="hr-HR" sz="2800" b="1" dirty="0" smtClean="0">
                <a:solidFill>
                  <a:srgbClr val="002060"/>
                </a:solidFill>
              </a:rPr>
              <a:t>C</a:t>
            </a:r>
            <a:r>
              <a:rPr lang="hr-HR" sz="2800" dirty="0" smtClean="0">
                <a:solidFill>
                  <a:srgbClr val="002060"/>
                </a:solidFill>
              </a:rPr>
              <a:t> samo od </a:t>
            </a:r>
            <a:r>
              <a:rPr lang="hr-HR" sz="2800" b="1" dirty="0" smtClean="0">
                <a:solidFill>
                  <a:srgbClr val="002060"/>
                </a:solidFill>
              </a:rPr>
              <a:t>D</a:t>
            </a:r>
            <a:r>
              <a:rPr lang="hr-HR" sz="2800" dirty="0" smtClean="0">
                <a:solidFill>
                  <a:srgbClr val="002060"/>
                </a:solidFill>
              </a:rPr>
              <a:t> i </a:t>
            </a:r>
            <a:r>
              <a:rPr lang="hr-HR" sz="2800" b="1" dirty="0" smtClean="0">
                <a:solidFill>
                  <a:srgbClr val="002060"/>
                </a:solidFill>
              </a:rPr>
              <a:t>M</a:t>
            </a:r>
            <a:endParaRPr lang="hr-HR" sz="2800" dirty="0" smtClean="0">
              <a:solidFill>
                <a:srgbClr val="002060"/>
              </a:solidFill>
            </a:endParaRPr>
          </a:p>
          <a:p>
            <a:endParaRPr lang="hr-HR" dirty="0"/>
          </a:p>
        </p:txBody>
      </p:sp>
      <p:pic>
        <p:nvPicPr>
          <p:cNvPr id="4" name="irc_mi" descr="http://www.sk.rs/2012/11/sktr09.veli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756084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r>
              <a:rPr lang="hr-HR" dirty="0" smtClean="0">
                <a:solidFill>
                  <a:srgbClr val="002060"/>
                </a:solidFill>
                <a:effectLst/>
              </a:rPr>
              <a:t>O kojoj je godini riječ?</a:t>
            </a:r>
            <a:endParaRPr lang="hr-HR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irc_mi" descr="http://image.slidesharecdn.com/rimskibrojevi-141002011925-phpapp02/95/rimski-brojevi-3-638.jpg?cb=141225314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68952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  <a:t>BROJEVI - Numeralia</a:t>
            </a:r>
            <a:endParaRPr lang="hr-H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4465968"/>
          </a:xfrm>
        </p:spPr>
        <p:txBody>
          <a:bodyPr/>
          <a:lstStyle/>
          <a:p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u latinskom jeziku postoje:</a:t>
            </a:r>
          </a:p>
          <a:p>
            <a:endParaRPr lang="hr-H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78358" indent="-514350">
              <a:buNone/>
            </a:pP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hr-HR" sz="2800" dirty="0" smtClean="0">
                <a:solidFill>
                  <a:schemeClr val="accent5">
                    <a:lumMod val="50000"/>
                  </a:schemeClr>
                </a:solidFill>
              </a:rPr>
              <a:t>GLAVNI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 – cardinalia: QUOT? koliko?</a:t>
            </a:r>
          </a:p>
          <a:p>
            <a:pPr marL="578358" indent="-514350">
              <a:buNone/>
            </a:pP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hr-HR" sz="2800" dirty="0" smtClean="0">
                <a:solidFill>
                  <a:schemeClr val="accent5">
                    <a:lumMod val="50000"/>
                  </a:schemeClr>
                </a:solidFill>
              </a:rPr>
              <a:t>REDNI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 – ordinalia: QUOTUS? koji po redu?</a:t>
            </a:r>
          </a:p>
          <a:p>
            <a:pPr marL="578358" indent="-514350">
              <a:buNone/>
            </a:pP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hr-HR" sz="2800" dirty="0" smtClean="0">
                <a:solidFill>
                  <a:schemeClr val="accent5">
                    <a:lumMod val="50000"/>
                  </a:schemeClr>
                </a:solidFill>
              </a:rPr>
              <a:t>DIJELNI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 –distributiva: QUOTENI? po koliko?</a:t>
            </a:r>
          </a:p>
          <a:p>
            <a:pPr marL="578358" indent="-514350">
              <a:buNone/>
            </a:pP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hr-HR" sz="2800" dirty="0" smtClean="0">
                <a:solidFill>
                  <a:schemeClr val="accent5">
                    <a:lumMod val="50000"/>
                  </a:schemeClr>
                </a:solidFill>
              </a:rPr>
              <a:t>PRILOŽNI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 – adverbia numeralia: QUOTIENS? 						koliko puta?</a:t>
            </a:r>
          </a:p>
          <a:p>
            <a:pPr lvl="1"/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19256" cy="4385642"/>
          </a:xfrm>
        </p:spPr>
        <p:txBody>
          <a:bodyPr>
            <a:normAutofit fontScale="90000"/>
          </a:bodyPr>
          <a:lstStyle/>
          <a:p>
            <a:r>
              <a:rPr lang="hr-HR" sz="2200" u="sng" dirty="0" smtClean="0">
                <a:solidFill>
                  <a:srgbClr val="002060"/>
                </a:solidFill>
                <a:effectLst/>
                <a:hlinkClick r:id="rId2"/>
              </a:rPr>
              <a:t/>
            </a:r>
            <a:br>
              <a:rPr lang="hr-HR" sz="2200" u="sng" dirty="0" smtClean="0">
                <a:solidFill>
                  <a:srgbClr val="002060"/>
                </a:solidFill>
                <a:effectLst/>
                <a:hlinkClick r:id="rId2"/>
              </a:rPr>
            </a:br>
            <a:r>
              <a:rPr lang="hr-HR" sz="2200" u="sng" dirty="0" smtClean="0">
                <a:solidFill>
                  <a:srgbClr val="002060"/>
                </a:solidFill>
                <a:effectLst/>
                <a:hlinkClick r:id="rId2"/>
              </a:rPr>
              <a:t/>
            </a:r>
            <a:br>
              <a:rPr lang="hr-HR" sz="2200" u="sng" dirty="0" smtClean="0">
                <a:solidFill>
                  <a:srgbClr val="002060"/>
                </a:solidFill>
                <a:effectLst/>
                <a:hlinkClick r:id="rId2"/>
              </a:rPr>
            </a:br>
            <a:r>
              <a:rPr lang="hr-HR" sz="2200" u="sng" dirty="0" smtClean="0">
                <a:solidFill>
                  <a:srgbClr val="002060"/>
                </a:solidFill>
                <a:effectLst/>
                <a:hlinkClick r:id="rId2"/>
              </a:rPr>
              <a:t/>
            </a:r>
            <a:br>
              <a:rPr lang="hr-HR" sz="2200" u="sng" dirty="0" smtClean="0">
                <a:solidFill>
                  <a:srgbClr val="002060"/>
                </a:solidFill>
                <a:effectLst/>
                <a:hlinkClick r:id="rId2"/>
              </a:rPr>
            </a:br>
            <a:r>
              <a:rPr lang="hr-HR" sz="2200" u="sng" dirty="0" smtClean="0">
                <a:solidFill>
                  <a:srgbClr val="002060"/>
                </a:solidFill>
                <a:effectLst/>
                <a:hlinkClick r:id="rId2"/>
              </a:rPr>
              <a:t>http://www.youtube.com/watch?v=15sLPp0YvQk</a:t>
            </a:r>
            <a:r>
              <a:rPr lang="hr-HR" sz="2200" u="sng" dirty="0" smtClean="0">
                <a:solidFill>
                  <a:srgbClr val="002060"/>
                </a:solidFill>
                <a:effectLst/>
              </a:rPr>
              <a:t/>
            </a:r>
            <a:br>
              <a:rPr lang="hr-HR" sz="2200" u="sng" dirty="0" smtClean="0">
                <a:solidFill>
                  <a:srgbClr val="002060"/>
                </a:solidFill>
                <a:effectLst/>
              </a:rPr>
            </a:br>
            <a:r>
              <a:rPr lang="hr-HR" sz="2200" u="sng" dirty="0" smtClean="0">
                <a:solidFill>
                  <a:srgbClr val="002060"/>
                </a:solidFill>
                <a:effectLst/>
              </a:rPr>
              <a:t/>
            </a:r>
            <a:br>
              <a:rPr lang="hr-HR" sz="2200" u="sng" dirty="0" smtClean="0">
                <a:solidFill>
                  <a:srgbClr val="002060"/>
                </a:solidFill>
                <a:effectLst/>
              </a:rPr>
            </a:br>
            <a:r>
              <a:rPr lang="hr-HR" sz="2200" dirty="0" smtClean="0">
                <a:solidFill>
                  <a:srgbClr val="002060"/>
                </a:solidFill>
                <a:effectLst/>
              </a:rPr>
              <a:t>2:45</a:t>
            </a:r>
            <a:br>
              <a:rPr lang="hr-HR" sz="2200" dirty="0" smtClean="0">
                <a:solidFill>
                  <a:srgbClr val="002060"/>
                </a:solidFill>
                <a:effectLst/>
              </a:rPr>
            </a:br>
            <a:r>
              <a:rPr lang="hr-HR" sz="2200" dirty="0" smtClean="0">
                <a:solidFill>
                  <a:srgbClr val="002060"/>
                </a:solidFill>
                <a:effectLst/>
              </a:rPr>
              <a:t> </a:t>
            </a:r>
            <a:br>
              <a:rPr lang="hr-HR" sz="2200" dirty="0" smtClean="0">
                <a:solidFill>
                  <a:srgbClr val="002060"/>
                </a:solidFill>
                <a:effectLst/>
              </a:rPr>
            </a:br>
            <a:r>
              <a:rPr lang="hr-HR" sz="2200" u="sng" dirty="0" smtClean="0">
                <a:solidFill>
                  <a:srgbClr val="002060"/>
                </a:solidFill>
                <a:effectLst/>
                <a:hlinkClick r:id="rId3"/>
              </a:rPr>
              <a:t>http://www.youtube.com/watch?v=ByVrkHakTm0</a:t>
            </a:r>
            <a:r>
              <a:rPr lang="hr-HR" sz="2200" u="sng" dirty="0" smtClean="0">
                <a:solidFill>
                  <a:srgbClr val="002060"/>
                </a:solidFill>
                <a:effectLst/>
              </a:rPr>
              <a:t/>
            </a:r>
            <a:br>
              <a:rPr lang="hr-HR" sz="2200" u="sng" dirty="0" smtClean="0">
                <a:solidFill>
                  <a:srgbClr val="002060"/>
                </a:solidFill>
                <a:effectLst/>
              </a:rPr>
            </a:br>
            <a:r>
              <a:rPr lang="hr-HR" sz="2200" u="sng" dirty="0" smtClean="0">
                <a:solidFill>
                  <a:srgbClr val="002060"/>
                </a:solidFill>
                <a:effectLst/>
              </a:rPr>
              <a:t/>
            </a:r>
            <a:br>
              <a:rPr lang="hr-HR" sz="2200" u="sng" dirty="0" smtClean="0">
                <a:solidFill>
                  <a:srgbClr val="002060"/>
                </a:solidFill>
                <a:effectLst/>
              </a:rPr>
            </a:br>
            <a:r>
              <a:rPr lang="hr-HR" sz="2200" dirty="0" smtClean="0">
                <a:solidFill>
                  <a:srgbClr val="002060"/>
                </a:solidFill>
                <a:effectLst/>
              </a:rPr>
              <a:t>4:45</a:t>
            </a:r>
            <a:r>
              <a:rPr lang="hr-HR" sz="2200" u="sng" dirty="0" smtClean="0">
                <a:solidFill>
                  <a:srgbClr val="002060"/>
                </a:solidFill>
                <a:effectLst/>
              </a:rPr>
              <a:t/>
            </a:r>
            <a:br>
              <a:rPr lang="hr-HR" sz="2200" u="sng" dirty="0" smtClean="0">
                <a:solidFill>
                  <a:srgbClr val="002060"/>
                </a:solidFill>
                <a:effectLst/>
              </a:rPr>
            </a:br>
            <a:r>
              <a:rPr lang="hr-HR" sz="2200" u="sng" dirty="0" smtClean="0">
                <a:solidFill>
                  <a:srgbClr val="002060"/>
                </a:solidFill>
                <a:effectLst/>
              </a:rPr>
              <a:t/>
            </a:r>
            <a:br>
              <a:rPr lang="hr-HR" sz="2200" u="sng" dirty="0" smtClean="0">
                <a:solidFill>
                  <a:srgbClr val="002060"/>
                </a:solidFill>
                <a:effectLst/>
              </a:rPr>
            </a:br>
            <a:endParaRPr lang="hr-HR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i="1" dirty="0" smtClean="0">
                <a:solidFill>
                  <a:srgbClr val="002060"/>
                </a:solidFill>
              </a:rPr>
              <a:t>*</a:t>
            </a:r>
            <a:r>
              <a:rPr lang="it-IT" sz="2400" i="1" dirty="0" smtClean="0">
                <a:solidFill>
                  <a:srgbClr val="002060"/>
                </a:solidFill>
                <a:effectLst/>
              </a:rPr>
              <a:t>tabula ansata</a:t>
            </a:r>
            <a:r>
              <a:rPr lang="it-IT" sz="2400" dirty="0" smtClean="0">
                <a:solidFill>
                  <a:srgbClr val="002060"/>
                </a:solidFill>
                <a:effectLst/>
              </a:rPr>
              <a:t> (ploča sa zakonima) </a:t>
            </a:r>
            <a:r>
              <a:rPr lang="hr-HR" sz="2400" dirty="0" smtClean="0">
                <a:solidFill>
                  <a:srgbClr val="002060"/>
                </a:solidFill>
                <a:effectLst/>
              </a:rPr>
              <a:t/>
            </a:r>
            <a:br>
              <a:rPr lang="hr-HR" sz="2400" dirty="0" smtClean="0">
                <a:solidFill>
                  <a:srgbClr val="002060"/>
                </a:solidFill>
                <a:effectLst/>
              </a:rPr>
            </a:br>
            <a:r>
              <a:rPr lang="hr-HR" sz="2400" dirty="0" smtClean="0">
                <a:solidFill>
                  <a:srgbClr val="002060"/>
                </a:solidFill>
                <a:effectLst/>
              </a:rPr>
              <a:t>4. srpnja 1776.</a:t>
            </a:r>
            <a:endParaRPr lang="hr-HR" sz="2400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irc_mi" descr="http://image.slidesharecdn.com/rimskibrojevi-141002011925-phpapp02/95/rimski-brojevi-3-638.jpg?cb=141225314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80920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Popuni tablicu!</a:t>
            </a:r>
            <a:endParaRPr lang="hr-HR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4474840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4259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RIMSKI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ARAPSKI</a:t>
                      </a:r>
                      <a:endParaRPr lang="hr-H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CDXLIV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753</a:t>
                      </a:r>
                      <a:endParaRPr lang="hr-H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LXVI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873</a:t>
                      </a:r>
                      <a:endParaRPr lang="hr-H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IIMXIV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509</a:t>
                      </a:r>
                      <a:endParaRPr lang="hr-H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MCDXCII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1847</a:t>
                      </a:r>
                      <a:endParaRPr lang="hr-HR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CDLXXVI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rc_mi" descr="http://www.dora-usluge.hr/oc/image/cache/data/2756-600x8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08720"/>
            <a:ext cx="345638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585442"/>
          </a:xfrm>
        </p:spPr>
        <p:txBody>
          <a:bodyPr>
            <a:noAutofit/>
          </a:bodyPr>
          <a:lstStyle/>
          <a:p>
            <a:r>
              <a:rPr lang="hr-HR" sz="9600" dirty="0" smtClean="0">
                <a:solidFill>
                  <a:schemeClr val="accent1">
                    <a:lumMod val="75000"/>
                  </a:schemeClr>
                </a:solidFill>
              </a:rPr>
              <a:t>Gratiam ago!</a:t>
            </a:r>
            <a:endParaRPr lang="hr-HR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upload.wikimedia.org/wikipedia/commons/thumb/2/24/Violet_smiley.svg/800px-Violet_smiley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564904"/>
            <a:ext cx="3771900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488832" cy="936104"/>
          </a:xfrm>
        </p:spPr>
        <p:txBody>
          <a:bodyPr>
            <a:noAutofit/>
          </a:bodyPr>
          <a:lstStyle/>
          <a:p>
            <a:pPr algn="ctr"/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  <a:t>GLAVNI BROJEVI</a:t>
            </a:r>
            <a:b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3200" dirty="0" smtClean="0">
                <a:solidFill>
                  <a:srgbClr val="002060"/>
                </a:solidFill>
                <a:effectLst/>
              </a:rPr>
              <a:t>Quot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linguas calles, tot homines vales.</a:t>
            </a:r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hr-HR" sz="4000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hr-HR" sz="40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251520" y="1484784"/>
          <a:ext cx="4038600" cy="5184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152128"/>
                <a:gridCol w="1878360"/>
              </a:tblGrid>
              <a:tr h="854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Arapske znamen.</a:t>
                      </a:r>
                    </a:p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Rimske znamenke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Glavni brojevi</a:t>
                      </a:r>
                      <a:endParaRPr lang="hr-HR" sz="1400" dirty="0"/>
                    </a:p>
                  </a:txBody>
                  <a:tcPr/>
                </a:tc>
              </a:tr>
              <a:tr h="433037"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unus, -a, -um</a:t>
                      </a:r>
                      <a:endParaRPr lang="hr-HR" dirty="0"/>
                    </a:p>
                  </a:txBody>
                  <a:tcPr/>
                </a:tc>
              </a:tr>
              <a:tr h="433037"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duo, duae,</a:t>
                      </a:r>
                      <a:r>
                        <a:rPr lang="hr-HR" baseline="0" dirty="0" smtClean="0"/>
                        <a:t> duo</a:t>
                      </a:r>
                      <a:endParaRPr lang="hr-HR" dirty="0"/>
                    </a:p>
                  </a:txBody>
                  <a:tcPr/>
                </a:tc>
              </a:tr>
              <a:tr h="433037"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III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tres, tria</a:t>
                      </a:r>
                      <a:endParaRPr lang="hr-HR" dirty="0"/>
                    </a:p>
                  </a:txBody>
                  <a:tcPr/>
                </a:tc>
              </a:tr>
              <a:tr h="433037"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IV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quattuor</a:t>
                      </a:r>
                      <a:endParaRPr lang="hr-HR" dirty="0"/>
                    </a:p>
                  </a:txBody>
                  <a:tcPr/>
                </a:tc>
              </a:tr>
              <a:tr h="433037"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quinque</a:t>
                      </a:r>
                      <a:endParaRPr lang="hr-HR" dirty="0"/>
                    </a:p>
                  </a:txBody>
                  <a:tcPr/>
                </a:tc>
              </a:tr>
              <a:tr h="433037">
                <a:tc>
                  <a:txBody>
                    <a:bodyPr/>
                    <a:lstStyle/>
                    <a:p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sex</a:t>
                      </a:r>
                      <a:endParaRPr lang="hr-HR" dirty="0"/>
                    </a:p>
                  </a:txBody>
                  <a:tcPr/>
                </a:tc>
              </a:tr>
              <a:tr h="433037">
                <a:tc>
                  <a:txBody>
                    <a:bodyPr/>
                    <a:lstStyle/>
                    <a:p>
                      <a:r>
                        <a:rPr lang="hr-HR" dirty="0" smtClean="0"/>
                        <a:t>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VII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septem</a:t>
                      </a:r>
                      <a:endParaRPr lang="hr-HR" dirty="0"/>
                    </a:p>
                  </a:txBody>
                  <a:tcPr/>
                </a:tc>
              </a:tr>
              <a:tr h="433037">
                <a:tc>
                  <a:txBody>
                    <a:bodyPr/>
                    <a:lstStyle/>
                    <a:p>
                      <a:r>
                        <a:rPr lang="hr-HR" dirty="0" smtClean="0"/>
                        <a:t>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VIII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octo</a:t>
                      </a:r>
                      <a:endParaRPr lang="hr-HR" dirty="0"/>
                    </a:p>
                  </a:txBody>
                  <a:tcPr/>
                </a:tc>
              </a:tr>
              <a:tr h="433037">
                <a:tc>
                  <a:txBody>
                    <a:bodyPr/>
                    <a:lstStyle/>
                    <a:p>
                      <a:r>
                        <a:rPr lang="hr-HR" dirty="0" smtClean="0"/>
                        <a:t>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IX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novem</a:t>
                      </a:r>
                      <a:endParaRPr lang="hr-HR" dirty="0"/>
                    </a:p>
                  </a:txBody>
                  <a:tcPr/>
                </a:tc>
              </a:tr>
              <a:tr h="433037"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X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decem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499992" y="1412776"/>
          <a:ext cx="4248471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1296144"/>
                <a:gridCol w="1944216"/>
              </a:tblGrid>
              <a:tr h="842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Arapske znamen.</a:t>
                      </a:r>
                    </a:p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Rimske znamenke</a:t>
                      </a:r>
                    </a:p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Glavni brojevi</a:t>
                      </a:r>
                    </a:p>
                    <a:p>
                      <a:endParaRPr lang="hr-HR" sz="1400" dirty="0"/>
                    </a:p>
                  </a:txBody>
                  <a:tcPr/>
                </a:tc>
              </a:tr>
              <a:tr h="441402">
                <a:tc>
                  <a:txBody>
                    <a:bodyPr/>
                    <a:lstStyle/>
                    <a:p>
                      <a:r>
                        <a:rPr lang="hr-HR" dirty="0" smtClean="0"/>
                        <a:t>11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XI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undecim</a:t>
                      </a:r>
                      <a:endParaRPr lang="hr-HR" dirty="0"/>
                    </a:p>
                  </a:txBody>
                  <a:tcPr/>
                </a:tc>
              </a:tr>
              <a:tr h="441402">
                <a:tc>
                  <a:txBody>
                    <a:bodyPr/>
                    <a:lstStyle/>
                    <a:p>
                      <a:r>
                        <a:rPr lang="hr-HR" dirty="0" smtClean="0"/>
                        <a:t>12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XII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duodecim</a:t>
                      </a:r>
                      <a:endParaRPr lang="hr-HR" dirty="0"/>
                    </a:p>
                  </a:txBody>
                  <a:tcPr/>
                </a:tc>
              </a:tr>
              <a:tr h="441402">
                <a:tc>
                  <a:txBody>
                    <a:bodyPr/>
                    <a:lstStyle/>
                    <a:p>
                      <a:r>
                        <a:rPr lang="hr-HR" dirty="0" smtClean="0"/>
                        <a:t>13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XIII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tredecim</a:t>
                      </a:r>
                      <a:endParaRPr lang="hr-HR" dirty="0"/>
                    </a:p>
                  </a:txBody>
                  <a:tcPr/>
                </a:tc>
              </a:tr>
              <a:tr h="441402">
                <a:tc>
                  <a:txBody>
                    <a:bodyPr/>
                    <a:lstStyle/>
                    <a:p>
                      <a:r>
                        <a:rPr lang="hr-HR" dirty="0" smtClean="0"/>
                        <a:t>14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XIV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quatturdecim</a:t>
                      </a:r>
                      <a:endParaRPr lang="hr-HR" dirty="0"/>
                    </a:p>
                  </a:txBody>
                  <a:tcPr/>
                </a:tc>
              </a:tr>
              <a:tr h="441402">
                <a:tc>
                  <a:txBody>
                    <a:bodyPr/>
                    <a:lstStyle/>
                    <a:p>
                      <a:r>
                        <a:rPr lang="hr-HR" dirty="0" smtClean="0"/>
                        <a:t>15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XV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quindecim</a:t>
                      </a:r>
                      <a:endParaRPr lang="hr-HR" dirty="0"/>
                    </a:p>
                  </a:txBody>
                  <a:tcPr/>
                </a:tc>
              </a:tr>
              <a:tr h="441402">
                <a:tc>
                  <a:txBody>
                    <a:bodyPr/>
                    <a:lstStyle/>
                    <a:p>
                      <a:r>
                        <a:rPr lang="hr-HR" dirty="0" smtClean="0"/>
                        <a:t>16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XVI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sedecim</a:t>
                      </a:r>
                      <a:endParaRPr lang="hr-HR" dirty="0"/>
                    </a:p>
                  </a:txBody>
                  <a:tcPr/>
                </a:tc>
              </a:tr>
              <a:tr h="441402">
                <a:tc>
                  <a:txBody>
                    <a:bodyPr/>
                    <a:lstStyle/>
                    <a:p>
                      <a:r>
                        <a:rPr lang="hr-HR" dirty="0" smtClean="0"/>
                        <a:t>17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XVII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septendecim</a:t>
                      </a:r>
                      <a:endParaRPr lang="hr-HR" dirty="0"/>
                    </a:p>
                  </a:txBody>
                  <a:tcPr/>
                </a:tc>
              </a:tr>
              <a:tr h="441402">
                <a:tc>
                  <a:txBody>
                    <a:bodyPr/>
                    <a:lstStyle/>
                    <a:p>
                      <a:r>
                        <a:rPr lang="hr-HR" dirty="0" smtClean="0"/>
                        <a:t>18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XVIII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duodeviginti</a:t>
                      </a:r>
                      <a:endParaRPr lang="hr-HR" dirty="0"/>
                    </a:p>
                  </a:txBody>
                  <a:tcPr/>
                </a:tc>
              </a:tr>
              <a:tr h="441402">
                <a:tc>
                  <a:txBody>
                    <a:bodyPr/>
                    <a:lstStyle/>
                    <a:p>
                      <a:r>
                        <a:rPr lang="hr-HR" dirty="0" smtClean="0"/>
                        <a:t>19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XIX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undeviginti</a:t>
                      </a:r>
                      <a:endParaRPr lang="hr-HR" dirty="0"/>
                    </a:p>
                  </a:txBody>
                  <a:tcPr/>
                </a:tc>
              </a:tr>
              <a:tr h="441402">
                <a:tc>
                  <a:txBody>
                    <a:bodyPr/>
                    <a:lstStyle/>
                    <a:p>
                      <a:r>
                        <a:rPr lang="hr-HR" dirty="0" smtClean="0"/>
                        <a:t>20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XX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viginti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</a:rPr>
              <a:t>engleski i neki romanski jezici</a:t>
            </a:r>
            <a:endParaRPr lang="hr-H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rc_mi" descr="http://latinforaddicts.files.wordpress.com/2012/10/picture-5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6409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179512" y="476250"/>
          <a:ext cx="4032448" cy="428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152128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Arapske znamen.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Rimske znamenke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Glavni brojevi</a:t>
                      </a:r>
                      <a:endParaRPr lang="hr-H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X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decem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20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XX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viginti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30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XXX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triginta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40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XL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quadraginta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50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L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quinquaginta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60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LX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sexaginta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70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LXX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septuaginta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80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LXXX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octoginta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90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XC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nonaginta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centum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427985" y="476633"/>
          <a:ext cx="4536504" cy="5950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  <a:gridCol w="864096"/>
                <a:gridCol w="2304257"/>
              </a:tblGrid>
              <a:tr h="5369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Arapske znamen.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Rims. znam.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Glavni brojevi</a:t>
                      </a:r>
                    </a:p>
                    <a:p>
                      <a:endParaRPr lang="hr-HR" sz="1400" dirty="0"/>
                    </a:p>
                  </a:txBody>
                  <a:tcPr/>
                </a:tc>
              </a:tr>
              <a:tr h="362906">
                <a:tc>
                  <a:txBody>
                    <a:bodyPr/>
                    <a:lstStyle/>
                    <a:p>
                      <a:r>
                        <a:rPr lang="hr-HR" dirty="0" smtClean="0"/>
                        <a:t>200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ducenti, -ae, a</a:t>
                      </a:r>
                      <a:endParaRPr lang="hr-HR" dirty="0"/>
                    </a:p>
                  </a:txBody>
                  <a:tcPr/>
                </a:tc>
              </a:tr>
              <a:tr h="362906">
                <a:tc>
                  <a:txBody>
                    <a:bodyPr/>
                    <a:lstStyle/>
                    <a:p>
                      <a:r>
                        <a:rPr lang="hr-HR" dirty="0" smtClean="0"/>
                        <a:t>300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CCC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trecenti, -ae, a</a:t>
                      </a:r>
                    </a:p>
                  </a:txBody>
                  <a:tcPr/>
                </a:tc>
              </a:tr>
              <a:tr h="362906">
                <a:tc>
                  <a:txBody>
                    <a:bodyPr/>
                    <a:lstStyle/>
                    <a:p>
                      <a:r>
                        <a:rPr lang="hr-HR" dirty="0" smtClean="0"/>
                        <a:t>400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quadringenti, -ae, a</a:t>
                      </a:r>
                    </a:p>
                  </a:txBody>
                  <a:tcPr/>
                </a:tc>
              </a:tr>
              <a:tr h="362906">
                <a:tc>
                  <a:txBody>
                    <a:bodyPr/>
                    <a:lstStyle/>
                    <a:p>
                      <a:r>
                        <a:rPr lang="hr-HR" dirty="0" smtClean="0"/>
                        <a:t>500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quingenti, -ae, a</a:t>
                      </a:r>
                    </a:p>
                  </a:txBody>
                  <a:tcPr/>
                </a:tc>
              </a:tr>
              <a:tr h="362906">
                <a:tc>
                  <a:txBody>
                    <a:bodyPr/>
                    <a:lstStyle/>
                    <a:p>
                      <a:r>
                        <a:rPr lang="hr-HR" dirty="0" smtClean="0"/>
                        <a:t>600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sescenti, -ae, a</a:t>
                      </a:r>
                    </a:p>
                  </a:txBody>
                  <a:tcPr/>
                </a:tc>
              </a:tr>
              <a:tr h="362906">
                <a:tc>
                  <a:txBody>
                    <a:bodyPr/>
                    <a:lstStyle/>
                    <a:p>
                      <a:r>
                        <a:rPr lang="hr-HR" dirty="0" smtClean="0"/>
                        <a:t>700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DCC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septingenti, -ae, a</a:t>
                      </a:r>
                    </a:p>
                  </a:txBody>
                  <a:tcPr/>
                </a:tc>
              </a:tr>
              <a:tr h="386447">
                <a:tc>
                  <a:txBody>
                    <a:bodyPr/>
                    <a:lstStyle/>
                    <a:p>
                      <a:r>
                        <a:rPr lang="hr-HR" dirty="0" smtClean="0"/>
                        <a:t>800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DCCC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octingenti, -ae, a</a:t>
                      </a:r>
                    </a:p>
                  </a:txBody>
                  <a:tcPr/>
                </a:tc>
              </a:tr>
              <a:tr h="362906">
                <a:tc>
                  <a:txBody>
                    <a:bodyPr/>
                    <a:lstStyle/>
                    <a:p>
                      <a:r>
                        <a:rPr lang="hr-HR" dirty="0" smtClean="0"/>
                        <a:t>900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nongenti, -ae, a</a:t>
                      </a:r>
                    </a:p>
                  </a:txBody>
                  <a:tcPr/>
                </a:tc>
              </a:tr>
              <a:tr h="362906">
                <a:tc>
                  <a:txBody>
                    <a:bodyPr/>
                    <a:lstStyle/>
                    <a:p>
                      <a:r>
                        <a:rPr lang="hr-HR" dirty="0" smtClean="0"/>
                        <a:t>1000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mille</a:t>
                      </a:r>
                      <a:endParaRPr lang="hr-HR" dirty="0"/>
                    </a:p>
                  </a:txBody>
                  <a:tcPr/>
                </a:tc>
              </a:tr>
              <a:tr h="362906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62906">
                <a:tc>
                  <a:txBody>
                    <a:bodyPr/>
                    <a:lstStyle/>
                    <a:p>
                      <a:r>
                        <a:rPr lang="hr-HR" dirty="0" smtClean="0"/>
                        <a:t>2000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IIM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duo milia</a:t>
                      </a:r>
                      <a:endParaRPr lang="hr-HR" dirty="0"/>
                    </a:p>
                  </a:txBody>
                  <a:tcPr/>
                </a:tc>
              </a:tr>
              <a:tr h="362906">
                <a:tc>
                  <a:txBody>
                    <a:bodyPr/>
                    <a:lstStyle/>
                    <a:p>
                      <a:r>
                        <a:rPr lang="hr-HR" dirty="0" smtClean="0"/>
                        <a:t>3000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IIIM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tria milia</a:t>
                      </a:r>
                      <a:endParaRPr lang="hr-HR" dirty="0"/>
                    </a:p>
                  </a:txBody>
                  <a:tcPr/>
                </a:tc>
              </a:tr>
              <a:tr h="362906">
                <a:tc>
                  <a:txBody>
                    <a:bodyPr/>
                    <a:lstStyle/>
                    <a:p>
                      <a:r>
                        <a:rPr lang="hr-HR" dirty="0" smtClean="0"/>
                        <a:t>100</a:t>
                      </a:r>
                      <a:r>
                        <a:rPr lang="hr-HR" baseline="0" dirty="0" smtClean="0"/>
                        <a:t> 000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centum milia</a:t>
                      </a:r>
                      <a:endParaRPr lang="hr-HR" dirty="0"/>
                    </a:p>
                  </a:txBody>
                  <a:tcPr/>
                </a:tc>
              </a:tr>
              <a:tr h="626430">
                <a:tc>
                  <a:txBody>
                    <a:bodyPr/>
                    <a:lstStyle/>
                    <a:p>
                      <a:r>
                        <a:rPr lang="hr-HR" dirty="0" smtClean="0"/>
                        <a:t>1 000 000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decies centena milia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8075240" cy="5843737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dekliniraju se brojevi od 1 - 3, stotice od 200 - 900 i 1000 (pl.)</a:t>
            </a:r>
          </a:p>
          <a:p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brojevi koji se dekliniraju slažu se s imenicom na koju se odnose u rodu, broju i padežu: Habeo unum canem.</a:t>
            </a:r>
          </a:p>
          <a:p>
            <a:pPr>
              <a:buNone/>
            </a:pPr>
            <a:r>
              <a:rPr lang="hr-HR" sz="2800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UNUS, 3 </a:t>
            </a:r>
            <a:r>
              <a:rPr lang="hr-HR" sz="2400" dirty="0" smtClean="0">
                <a:solidFill>
                  <a:schemeClr val="accent5">
                    <a:lumMod val="50000"/>
                  </a:schemeClr>
                </a:solidFill>
              </a:rPr>
              <a:t>* zamjenički pridjev (G-IUS, D-I)</a:t>
            </a:r>
          </a:p>
          <a:p>
            <a:pPr>
              <a:buNone/>
            </a:pPr>
            <a:r>
              <a:rPr lang="hr-HR" sz="2400" dirty="0" smtClean="0">
                <a:solidFill>
                  <a:schemeClr val="accent5">
                    <a:lumMod val="50000"/>
                  </a:schemeClr>
                </a:solidFill>
              </a:rPr>
              <a:t>*u ostalim padežima deklinira se po 1. i 2. deklinaciji</a:t>
            </a:r>
          </a:p>
          <a:p>
            <a:pPr>
              <a:buNone/>
            </a:pPr>
            <a:r>
              <a:rPr lang="it-IT" sz="4400" dirty="0" smtClean="0"/>
              <a:t> </a:t>
            </a:r>
            <a:endParaRPr lang="hr-HR" sz="4400" dirty="0" smtClean="0"/>
          </a:p>
          <a:p>
            <a:pPr>
              <a:buNone/>
            </a:pPr>
            <a:endParaRPr lang="hr-H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1560" y="2996952"/>
          <a:ext cx="7056784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367"/>
                <a:gridCol w="1808735"/>
                <a:gridCol w="2210676"/>
                <a:gridCol w="2133006"/>
              </a:tblGrid>
              <a:tr h="430976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f.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</a:t>
                      </a:r>
                      <a:endParaRPr lang="hr-HR" dirty="0"/>
                    </a:p>
                  </a:txBody>
                  <a:tcPr/>
                </a:tc>
              </a:tr>
              <a:tr h="430976">
                <a:tc>
                  <a:txBody>
                    <a:bodyPr/>
                    <a:lstStyle/>
                    <a:p>
                      <a:r>
                        <a:rPr lang="hr-HR" dirty="0" smtClean="0"/>
                        <a:t>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UNUS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UNUM</a:t>
                      </a:r>
                      <a:endParaRPr lang="hr-HR" dirty="0"/>
                    </a:p>
                  </a:txBody>
                  <a:tcPr/>
                </a:tc>
              </a:tr>
              <a:tr h="430976">
                <a:tc>
                  <a:txBody>
                    <a:bodyPr/>
                    <a:lstStyle/>
                    <a:p>
                      <a:r>
                        <a:rPr lang="hr-HR" dirty="0" smtClean="0"/>
                        <a:t>G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UN-IUS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UN-IUS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UN-IUS</a:t>
                      </a:r>
                      <a:endParaRPr lang="hr-HR" dirty="0"/>
                    </a:p>
                  </a:txBody>
                  <a:tcPr/>
                </a:tc>
              </a:tr>
              <a:tr h="430976">
                <a:tc>
                  <a:txBody>
                    <a:bodyPr/>
                    <a:lstStyle/>
                    <a:p>
                      <a:r>
                        <a:rPr lang="hr-HR" dirty="0" smtClean="0"/>
                        <a:t>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UN-I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UN-I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UN-I</a:t>
                      </a:r>
                      <a:endParaRPr lang="hr-HR" dirty="0"/>
                    </a:p>
                  </a:txBody>
                  <a:tcPr/>
                </a:tc>
              </a:tr>
              <a:tr h="430976">
                <a:tc>
                  <a:txBody>
                    <a:bodyPr/>
                    <a:lstStyle/>
                    <a:p>
                      <a:r>
                        <a:rPr lang="hr-HR" dirty="0" smtClean="0"/>
                        <a:t>AK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UN-UM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UN-AM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UN-UM</a:t>
                      </a:r>
                      <a:endParaRPr lang="hr-HR" dirty="0"/>
                    </a:p>
                  </a:txBody>
                  <a:tcPr/>
                </a:tc>
              </a:tr>
              <a:tr h="430976">
                <a:tc>
                  <a:txBody>
                    <a:bodyPr/>
                    <a:lstStyle/>
                    <a:p>
                      <a:r>
                        <a:rPr lang="hr-HR" dirty="0" smtClean="0"/>
                        <a:t>V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</a:tr>
              <a:tr h="510488">
                <a:tc>
                  <a:txBody>
                    <a:bodyPr/>
                    <a:lstStyle/>
                    <a:p>
                      <a:r>
                        <a:rPr lang="hr-HR" dirty="0" smtClean="0"/>
                        <a:t>AB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UN-O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UN-A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UN-UM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2098576" cy="5688632"/>
          </a:xfrm>
        </p:spPr>
        <p:txBody>
          <a:bodyPr>
            <a:normAutofit fontScale="90000"/>
          </a:bodyPr>
          <a:lstStyle/>
          <a:p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DUO, DUAE, DUO</a:t>
            </a:r>
            <a:b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TRES, </a:t>
            </a:r>
            <a:b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</a:rPr>
              <a:t>TRIA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2699792" y="548680"/>
          <a:ext cx="5832648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09"/>
                <a:gridCol w="1617011"/>
                <a:gridCol w="1689435"/>
                <a:gridCol w="1783293"/>
              </a:tblGrid>
              <a:tr h="348896"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m.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f.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n.</a:t>
                      </a:r>
                      <a:endParaRPr lang="hr-HR" sz="1600" dirty="0"/>
                    </a:p>
                  </a:txBody>
                  <a:tcPr/>
                </a:tc>
              </a:tr>
              <a:tr h="38590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N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DUO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DUAE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DUO</a:t>
                      </a:r>
                      <a:endParaRPr lang="hr-HR" sz="1600" dirty="0"/>
                    </a:p>
                  </a:txBody>
                  <a:tcPr/>
                </a:tc>
              </a:tr>
              <a:tr h="38590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G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DUORUM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DUARUM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DUORUM</a:t>
                      </a:r>
                      <a:endParaRPr lang="hr-HR" sz="1600" dirty="0"/>
                    </a:p>
                  </a:txBody>
                  <a:tcPr/>
                </a:tc>
              </a:tr>
              <a:tr h="38590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DUOBUS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DUABUS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DUOBUS</a:t>
                      </a:r>
                      <a:endParaRPr lang="hr-HR" sz="1600" dirty="0"/>
                    </a:p>
                  </a:txBody>
                  <a:tcPr/>
                </a:tc>
              </a:tr>
              <a:tr h="38590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Ak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DUO (S)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DUAS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DUO</a:t>
                      </a:r>
                      <a:endParaRPr lang="hr-HR" sz="1600" dirty="0"/>
                    </a:p>
                  </a:txBody>
                  <a:tcPr/>
                </a:tc>
              </a:tr>
              <a:tr h="38590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V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/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/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/</a:t>
                      </a:r>
                      <a:endParaRPr lang="hr-HR" sz="1600" dirty="0"/>
                    </a:p>
                  </a:txBody>
                  <a:tcPr/>
                </a:tc>
              </a:tr>
              <a:tr h="38590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Ab</a:t>
                      </a:r>
                      <a:endParaRPr lang="hr-H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DUOBUS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DUABUS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DUOBUS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2699792" y="3573016"/>
          <a:ext cx="5976664" cy="2736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728192"/>
                <a:gridCol w="1656184"/>
                <a:gridCol w="1872208"/>
              </a:tblGrid>
              <a:tr h="390901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f.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n.</a:t>
                      </a:r>
                      <a:endParaRPr lang="hr-HR" dirty="0"/>
                    </a:p>
                  </a:txBody>
                  <a:tcPr/>
                </a:tc>
              </a:tr>
              <a:tr h="390901">
                <a:tc>
                  <a:txBody>
                    <a:bodyPr/>
                    <a:lstStyle/>
                    <a:p>
                      <a:r>
                        <a:rPr lang="hr-HR" dirty="0" smtClean="0"/>
                        <a:t>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TRES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TRES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TRIA</a:t>
                      </a:r>
                      <a:endParaRPr lang="hr-HR" dirty="0"/>
                    </a:p>
                  </a:txBody>
                  <a:tcPr/>
                </a:tc>
              </a:tr>
              <a:tr h="390901">
                <a:tc>
                  <a:txBody>
                    <a:bodyPr/>
                    <a:lstStyle/>
                    <a:p>
                      <a:r>
                        <a:rPr lang="hr-HR" dirty="0" smtClean="0"/>
                        <a:t>G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TR-IUM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TR-IUM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TR-IUM</a:t>
                      </a:r>
                      <a:endParaRPr lang="hr-HR" dirty="0"/>
                    </a:p>
                  </a:txBody>
                  <a:tcPr/>
                </a:tc>
              </a:tr>
              <a:tr h="390901">
                <a:tc>
                  <a:txBody>
                    <a:bodyPr/>
                    <a:lstStyle/>
                    <a:p>
                      <a:r>
                        <a:rPr lang="hr-HR" dirty="0" smtClean="0"/>
                        <a:t>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TR-IBUS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TR-IBUS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TR-IBUS</a:t>
                      </a:r>
                      <a:endParaRPr lang="hr-HR" dirty="0"/>
                    </a:p>
                  </a:txBody>
                  <a:tcPr/>
                </a:tc>
              </a:tr>
              <a:tr h="390901">
                <a:tc>
                  <a:txBody>
                    <a:bodyPr/>
                    <a:lstStyle/>
                    <a:p>
                      <a:r>
                        <a:rPr lang="hr-HR" dirty="0" smtClean="0"/>
                        <a:t>Ak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TRES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TRES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TRIA</a:t>
                      </a:r>
                      <a:endParaRPr lang="hr-HR" dirty="0"/>
                    </a:p>
                  </a:txBody>
                  <a:tcPr/>
                </a:tc>
              </a:tr>
              <a:tr h="390901">
                <a:tc>
                  <a:txBody>
                    <a:bodyPr/>
                    <a:lstStyle/>
                    <a:p>
                      <a:r>
                        <a:rPr lang="hr-HR" dirty="0" smtClean="0"/>
                        <a:t>V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</a:tr>
              <a:tr h="390901">
                <a:tc>
                  <a:txBody>
                    <a:bodyPr/>
                    <a:lstStyle/>
                    <a:p>
                      <a:r>
                        <a:rPr lang="hr-HR" dirty="0" smtClean="0"/>
                        <a:t>Ab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TR-IBUS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TR-IBUS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TR-IBUS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88641"/>
            <a:ext cx="8568952" cy="1656183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stotice</a:t>
            </a:r>
            <a:r>
              <a:rPr lang="hr-HR" sz="2400" dirty="0" smtClean="0">
                <a:solidFill>
                  <a:schemeClr val="accent5">
                    <a:lumMod val="50000"/>
                  </a:schemeClr>
                </a:solidFill>
              </a:rPr>
              <a:t> se dekliniraju kao množina pridjeva na –us, -a, -um:</a:t>
            </a:r>
          </a:p>
          <a:p>
            <a:pPr>
              <a:buNone/>
            </a:pPr>
            <a:r>
              <a:rPr lang="hr-HR" sz="2400" dirty="0" smtClean="0">
                <a:solidFill>
                  <a:schemeClr val="accent5">
                    <a:lumMod val="50000"/>
                  </a:schemeClr>
                </a:solidFill>
              </a:rPr>
              <a:t>	ducenti, ducentae, ducenta (kao clari, clarae, clara)</a:t>
            </a:r>
          </a:p>
          <a:p>
            <a:pPr>
              <a:buNone/>
            </a:pPr>
            <a:endParaRPr lang="hr-HR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hr-HR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hr-H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060848"/>
            <a:ext cx="4680520" cy="4187552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  <a:t>MILIA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 – deklinira se po 3. vokalskoj deklinaciji za množinu srednjeg roda</a:t>
            </a:r>
          </a:p>
          <a:p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uz </a:t>
            </a:r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</a:rPr>
              <a:t>milia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 imenica uvijek stoji u genitivu množine:</a:t>
            </a:r>
          </a:p>
          <a:p>
            <a:pPr>
              <a:buNone/>
            </a:pP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hr-HR" sz="2400" dirty="0" smtClean="0">
                <a:solidFill>
                  <a:schemeClr val="accent5">
                    <a:lumMod val="50000"/>
                  </a:schemeClr>
                </a:solidFill>
              </a:rPr>
              <a:t>Habeo decem milia </a:t>
            </a:r>
            <a:r>
              <a:rPr lang="hr-HR" sz="2400" b="1" dirty="0" smtClean="0">
                <a:solidFill>
                  <a:schemeClr val="accent5">
                    <a:lumMod val="50000"/>
                  </a:schemeClr>
                </a:solidFill>
              </a:rPr>
              <a:t>librorum</a:t>
            </a:r>
            <a:r>
              <a:rPr lang="hr-HR" sz="2400" dirty="0" smtClean="0">
                <a:solidFill>
                  <a:schemeClr val="accent5">
                    <a:lumMod val="50000"/>
                  </a:schemeClr>
                </a:solidFill>
              </a:rPr>
              <a:t>. Imam deset tisuća knjiga.</a:t>
            </a:r>
          </a:p>
          <a:p>
            <a:endParaRPr lang="hr-H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92080" y="2132856"/>
          <a:ext cx="2952328" cy="3384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240"/>
                <a:gridCol w="2036088"/>
              </a:tblGrid>
              <a:tr h="483482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n. pl.</a:t>
                      </a:r>
                      <a:endParaRPr lang="hr-HR" dirty="0"/>
                    </a:p>
                  </a:txBody>
                  <a:tcPr/>
                </a:tc>
              </a:tr>
              <a:tr h="483482">
                <a:tc>
                  <a:txBody>
                    <a:bodyPr/>
                    <a:lstStyle/>
                    <a:p>
                      <a:r>
                        <a:rPr lang="hr-HR" dirty="0" smtClean="0"/>
                        <a:t>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MILIA</a:t>
                      </a:r>
                      <a:endParaRPr lang="hr-HR" dirty="0"/>
                    </a:p>
                  </a:txBody>
                  <a:tcPr/>
                </a:tc>
              </a:tr>
              <a:tr h="483482">
                <a:tc>
                  <a:txBody>
                    <a:bodyPr/>
                    <a:lstStyle/>
                    <a:p>
                      <a:r>
                        <a:rPr lang="hr-HR" dirty="0" smtClean="0"/>
                        <a:t>G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MILIUM</a:t>
                      </a:r>
                      <a:endParaRPr lang="hr-HR" dirty="0"/>
                    </a:p>
                  </a:txBody>
                  <a:tcPr/>
                </a:tc>
              </a:tr>
              <a:tr h="483482">
                <a:tc>
                  <a:txBody>
                    <a:bodyPr/>
                    <a:lstStyle/>
                    <a:p>
                      <a:r>
                        <a:rPr lang="hr-HR" dirty="0" smtClean="0"/>
                        <a:t>D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MILIBUS</a:t>
                      </a:r>
                      <a:endParaRPr lang="hr-HR" dirty="0"/>
                    </a:p>
                  </a:txBody>
                  <a:tcPr/>
                </a:tc>
              </a:tr>
              <a:tr h="483482">
                <a:tc>
                  <a:txBody>
                    <a:bodyPr/>
                    <a:lstStyle/>
                    <a:p>
                      <a:r>
                        <a:rPr lang="hr-HR" dirty="0" smtClean="0"/>
                        <a:t>Ak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MILIA</a:t>
                      </a:r>
                      <a:endParaRPr lang="hr-HR" dirty="0"/>
                    </a:p>
                  </a:txBody>
                  <a:tcPr/>
                </a:tc>
              </a:tr>
              <a:tr h="483482">
                <a:tc>
                  <a:txBody>
                    <a:bodyPr/>
                    <a:lstStyle/>
                    <a:p>
                      <a:r>
                        <a:rPr lang="hr-HR" dirty="0" smtClean="0"/>
                        <a:t>V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/</a:t>
                      </a:r>
                      <a:endParaRPr lang="hr-HR" dirty="0"/>
                    </a:p>
                  </a:txBody>
                  <a:tcPr/>
                </a:tc>
              </a:tr>
              <a:tr h="483482">
                <a:tc>
                  <a:txBody>
                    <a:bodyPr/>
                    <a:lstStyle/>
                    <a:p>
                      <a:r>
                        <a:rPr lang="hr-HR" dirty="0" smtClean="0"/>
                        <a:t>Ab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MILIBUS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7494"/>
            <a:ext cx="7787208" cy="1145282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REDNI BROJEVI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1403648" y="1340772"/>
          <a:ext cx="6984776" cy="462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8"/>
                <a:gridCol w="1766737"/>
                <a:gridCol w="657391"/>
                <a:gridCol w="3862170"/>
              </a:tblGrid>
              <a:tr h="419741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19741">
                <a:tc>
                  <a:txBody>
                    <a:bodyPr/>
                    <a:lstStyle/>
                    <a:p>
                      <a:r>
                        <a:rPr lang="hr-HR" dirty="0" smtClean="0"/>
                        <a:t>1.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primus,</a:t>
                      </a:r>
                      <a:r>
                        <a:rPr lang="hr-HR" baseline="0" dirty="0" smtClean="0"/>
                        <a:t> 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11.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undecimus, 3</a:t>
                      </a:r>
                      <a:endParaRPr lang="hr-HR" dirty="0"/>
                    </a:p>
                  </a:txBody>
                  <a:tcPr/>
                </a:tc>
              </a:tr>
              <a:tr h="430684">
                <a:tc>
                  <a:txBody>
                    <a:bodyPr/>
                    <a:lstStyle/>
                    <a:p>
                      <a:r>
                        <a:rPr lang="hr-HR" dirty="0" smtClean="0"/>
                        <a:t>2.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secundus, 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12.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duodecimus, 3</a:t>
                      </a:r>
                      <a:endParaRPr lang="hr-HR" dirty="0"/>
                    </a:p>
                  </a:txBody>
                  <a:tcPr/>
                </a:tc>
              </a:tr>
              <a:tr h="426917">
                <a:tc>
                  <a:txBody>
                    <a:bodyPr/>
                    <a:lstStyle/>
                    <a:p>
                      <a:r>
                        <a:rPr lang="hr-HR" dirty="0" smtClean="0"/>
                        <a:t>3.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tertius, 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13.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tertius decimus, 3</a:t>
                      </a:r>
                      <a:endParaRPr lang="hr-HR" dirty="0"/>
                    </a:p>
                  </a:txBody>
                  <a:tcPr/>
                </a:tc>
              </a:tr>
              <a:tr h="410487">
                <a:tc>
                  <a:txBody>
                    <a:bodyPr/>
                    <a:lstStyle/>
                    <a:p>
                      <a:r>
                        <a:rPr lang="hr-HR" dirty="0" smtClean="0"/>
                        <a:t>4.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quartus, 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14.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quartus decimus, 3</a:t>
                      </a:r>
                      <a:endParaRPr lang="hr-HR" dirty="0"/>
                    </a:p>
                  </a:txBody>
                  <a:tcPr/>
                </a:tc>
              </a:tr>
              <a:tr h="419741">
                <a:tc>
                  <a:txBody>
                    <a:bodyPr/>
                    <a:lstStyle/>
                    <a:p>
                      <a:r>
                        <a:rPr lang="hr-HR" dirty="0" smtClean="0"/>
                        <a:t>5.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quintus, 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15.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quintus decimus, 3</a:t>
                      </a:r>
                      <a:endParaRPr lang="hr-HR" dirty="0"/>
                    </a:p>
                  </a:txBody>
                  <a:tcPr/>
                </a:tc>
              </a:tr>
              <a:tr h="419741">
                <a:tc>
                  <a:txBody>
                    <a:bodyPr/>
                    <a:lstStyle/>
                    <a:p>
                      <a:r>
                        <a:rPr lang="hr-HR" dirty="0" smtClean="0"/>
                        <a:t>6.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sextus, 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16.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sextus decimus, 3</a:t>
                      </a:r>
                      <a:endParaRPr lang="hr-HR" dirty="0"/>
                    </a:p>
                  </a:txBody>
                  <a:tcPr/>
                </a:tc>
              </a:tr>
              <a:tr h="419741">
                <a:tc>
                  <a:txBody>
                    <a:bodyPr/>
                    <a:lstStyle/>
                    <a:p>
                      <a:r>
                        <a:rPr lang="hr-HR" dirty="0" smtClean="0"/>
                        <a:t>7.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septimus, 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17.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septimus decimus, 3</a:t>
                      </a:r>
                      <a:endParaRPr lang="hr-HR" dirty="0"/>
                    </a:p>
                  </a:txBody>
                  <a:tcPr/>
                </a:tc>
              </a:tr>
              <a:tr h="419741">
                <a:tc>
                  <a:txBody>
                    <a:bodyPr/>
                    <a:lstStyle/>
                    <a:p>
                      <a:r>
                        <a:rPr lang="hr-HR" dirty="0" smtClean="0"/>
                        <a:t>8.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octavus, 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18.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duodevicesimus, 3</a:t>
                      </a:r>
                      <a:endParaRPr lang="hr-HR" dirty="0"/>
                    </a:p>
                  </a:txBody>
                  <a:tcPr/>
                </a:tc>
              </a:tr>
              <a:tr h="419741">
                <a:tc>
                  <a:txBody>
                    <a:bodyPr/>
                    <a:lstStyle/>
                    <a:p>
                      <a:r>
                        <a:rPr lang="hr-HR" dirty="0" smtClean="0"/>
                        <a:t>9.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nonus, 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19.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undevicesimus, 3</a:t>
                      </a:r>
                      <a:endParaRPr lang="hr-HR" dirty="0"/>
                    </a:p>
                  </a:txBody>
                  <a:tcPr/>
                </a:tc>
              </a:tr>
              <a:tr h="419741">
                <a:tc>
                  <a:txBody>
                    <a:bodyPr/>
                    <a:lstStyle/>
                    <a:p>
                      <a:r>
                        <a:rPr lang="hr-HR" dirty="0" smtClean="0"/>
                        <a:t>10.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decimus, 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vicesimus, 3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488</TotalTime>
  <Words>1128</Words>
  <Application>Microsoft Office PowerPoint</Application>
  <PresentationFormat>On-screen Show (4:3)</PresentationFormat>
  <Paragraphs>472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Verve</vt:lpstr>
      <vt:lpstr>BROJEVI</vt:lpstr>
      <vt:lpstr>BROJEVI - Numeralia</vt:lpstr>
      <vt:lpstr>GLAVNI BROJEVI Quot linguas calles, tot homines vales. </vt:lpstr>
      <vt:lpstr>engleski i neki romanski jezici</vt:lpstr>
      <vt:lpstr>Slide 5</vt:lpstr>
      <vt:lpstr>Slide 6</vt:lpstr>
      <vt:lpstr>DUO, DUAE, DUO   TRES,  TRIA  </vt:lpstr>
      <vt:lpstr>Slide 8</vt:lpstr>
      <vt:lpstr>REDNI BROJEVI</vt:lpstr>
      <vt:lpstr>Slide 10</vt:lpstr>
      <vt:lpstr>Slide 11</vt:lpstr>
      <vt:lpstr>Slide 12</vt:lpstr>
      <vt:lpstr>DIJELNI BROJEVI</vt:lpstr>
      <vt:lpstr>Slide 14</vt:lpstr>
      <vt:lpstr>PRILOŽNI BROJEVI</vt:lpstr>
      <vt:lpstr>Slide 16</vt:lpstr>
      <vt:lpstr>Pravila za pisanje rimskih brojeva </vt:lpstr>
      <vt:lpstr>Slide 18</vt:lpstr>
      <vt:lpstr>O kojoj je godini riječ?</vt:lpstr>
      <vt:lpstr>   http://www.youtube.com/watch?v=15sLPp0YvQk  2:45   http://www.youtube.com/watch?v=ByVrkHakTm0  4:45  </vt:lpstr>
      <vt:lpstr>*tabula ansata (ploča sa zakonima)  4. srpnja 1776.</vt:lpstr>
      <vt:lpstr>Popuni tablicu!</vt:lpstr>
      <vt:lpstr>Gratiam ago!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BROJEVI</dc:title>
  <dc:creator>Dora</dc:creator>
  <cp:lastModifiedBy>Dora</cp:lastModifiedBy>
  <cp:revision>66</cp:revision>
  <dcterms:created xsi:type="dcterms:W3CDTF">2014-11-07T10:19:11Z</dcterms:created>
  <dcterms:modified xsi:type="dcterms:W3CDTF">2014-11-07T23:45:24Z</dcterms:modified>
</cp:coreProperties>
</file>